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 id="2147483675" r:id="rId6"/>
  </p:sldMasterIdLst>
  <p:notesMasterIdLst>
    <p:notesMasterId r:id="rId13"/>
  </p:notesMasterIdLst>
  <p:handoutMasterIdLst>
    <p:handoutMasterId r:id="rId14"/>
  </p:handoutMasterIdLst>
  <p:sldIdLst>
    <p:sldId id="256" r:id="rId7"/>
    <p:sldId id="262" r:id="rId8"/>
    <p:sldId id="264" r:id="rId9"/>
    <p:sldId id="261" r:id="rId10"/>
    <p:sldId id="266" r:id="rId11"/>
    <p:sldId id="265"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0000FF"/>
    <a:srgbClr val="66FF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C67C12-FCCB-495E-AFE7-D6C54E96DA6F}" v="179" dt="2025-03-18T09:38:15.69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89" autoAdjust="0"/>
    <p:restoredTop sz="94660"/>
  </p:normalViewPr>
  <p:slideViewPr>
    <p:cSldViewPr snapToGrid="0">
      <p:cViewPr varScale="1">
        <p:scale>
          <a:sx n="63" d="100"/>
          <a:sy n="63" d="100"/>
        </p:scale>
        <p:origin x="772" y="5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4" d="100"/>
          <a:sy n="54" d="100"/>
        </p:scale>
        <p:origin x="288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CC63EAF-F93C-842B-0359-1F60296E14D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3C137CE9-EFE8-EE89-00CD-11EADC1039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9AC9F8-091A-4165-8932-3BF717A47A7A}" type="datetimeFigureOut">
              <a:rPr lang="fr-FR" smtClean="0"/>
              <a:t>12/05/2025</a:t>
            </a:fld>
            <a:endParaRPr lang="fr-FR"/>
          </a:p>
        </p:txBody>
      </p:sp>
      <p:sp>
        <p:nvSpPr>
          <p:cNvPr id="4" name="Espace réservé du pied de page 3">
            <a:extLst>
              <a:ext uri="{FF2B5EF4-FFF2-40B4-BE49-F238E27FC236}">
                <a16:creationId xmlns:a16="http://schemas.microsoft.com/office/drawing/2014/main" id="{B35194BE-D388-54E2-418D-F5814596F0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B240AF67-3EC0-4AC2-E186-A5B40FFF56C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AE2B6C-09C5-4152-9714-5C69471388E7}" type="slidenum">
              <a:rPr lang="fr-FR" smtClean="0"/>
              <a:t>‹#›</a:t>
            </a:fld>
            <a:endParaRPr lang="fr-FR"/>
          </a:p>
        </p:txBody>
      </p:sp>
    </p:spTree>
    <p:extLst>
      <p:ext uri="{BB962C8B-B14F-4D97-AF65-F5344CB8AC3E}">
        <p14:creationId xmlns:p14="http://schemas.microsoft.com/office/powerpoint/2010/main" val="1282788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158309-09E9-42F7-A773-FC711982B0CD}" type="datetimeFigureOut">
              <a:rPr lang="fr-FR" smtClean="0"/>
              <a:t>12/05/2025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0DC70E-FE47-4FCE-9312-FBC6C8F843DB}" type="slidenum">
              <a:rPr lang="fr-FR" smtClean="0"/>
              <a:t>‹#›</a:t>
            </a:fld>
            <a:endParaRPr lang="fr-FR"/>
          </a:p>
        </p:txBody>
      </p:sp>
    </p:spTree>
    <p:extLst>
      <p:ext uri="{BB962C8B-B14F-4D97-AF65-F5344CB8AC3E}">
        <p14:creationId xmlns:p14="http://schemas.microsoft.com/office/powerpoint/2010/main" val="2029522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CE7735-F414-DFCC-87DF-74C0B9722D0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DDF8B77-BB51-5D3E-0365-E3B143F043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C061ECB-ABB3-2DEF-0E13-186544D66F85}"/>
              </a:ext>
            </a:extLst>
          </p:cNvPr>
          <p:cNvSpPr>
            <a:spLocks noGrp="1"/>
          </p:cNvSpPr>
          <p:nvPr>
            <p:ph type="dt" sz="half" idx="10"/>
          </p:nvPr>
        </p:nvSpPr>
        <p:spPr/>
        <p:txBody>
          <a:bodyPr/>
          <a:lstStyle/>
          <a:p>
            <a:fld id="{9B361813-F432-47F6-BB9D-6FF9806CF6F5}" type="datetime1">
              <a:rPr lang="fr-FR" smtClean="0"/>
              <a:t>12/05/2025</a:t>
            </a:fld>
            <a:endParaRPr lang="fr-FR"/>
          </a:p>
        </p:txBody>
      </p:sp>
      <p:sp>
        <p:nvSpPr>
          <p:cNvPr id="5" name="Espace réservé du pied de page 4">
            <a:extLst>
              <a:ext uri="{FF2B5EF4-FFF2-40B4-BE49-F238E27FC236}">
                <a16:creationId xmlns:a16="http://schemas.microsoft.com/office/drawing/2014/main" id="{2DA94FD6-86F7-9190-FDC1-8CAF8337A425}"/>
              </a:ext>
            </a:extLst>
          </p:cNvPr>
          <p:cNvSpPr>
            <a:spLocks noGrp="1"/>
          </p:cNvSpPr>
          <p:nvPr>
            <p:ph type="ftr" sz="quarter" idx="11"/>
          </p:nvPr>
        </p:nvSpPr>
        <p:spPr/>
        <p:txBody>
          <a:bodyPr/>
          <a:lstStyle/>
          <a:p>
            <a:r>
              <a:rPr lang="fr-FR"/>
              <a:t>GMP _Webinaire Etudiant 17/04/2023</a:t>
            </a:r>
            <a:endParaRPr lang="fr-FR" dirty="0"/>
          </a:p>
        </p:txBody>
      </p:sp>
      <p:sp>
        <p:nvSpPr>
          <p:cNvPr id="6" name="Espace réservé du numéro de diapositive 5">
            <a:extLst>
              <a:ext uri="{FF2B5EF4-FFF2-40B4-BE49-F238E27FC236}">
                <a16:creationId xmlns:a16="http://schemas.microsoft.com/office/drawing/2014/main" id="{FB3E0F18-7204-544F-FD78-383F93DA715C}"/>
              </a:ext>
            </a:extLst>
          </p:cNvPr>
          <p:cNvSpPr>
            <a:spLocks noGrp="1"/>
          </p:cNvSpPr>
          <p:nvPr>
            <p:ph type="sldNum" sz="quarter" idx="12"/>
          </p:nvPr>
        </p:nvSpPr>
        <p:spPr/>
        <p:txBody>
          <a:bodyPr/>
          <a:lstStyle/>
          <a:p>
            <a:fld id="{6AD8D4CC-3832-477C-A11A-E3FC3B5E7192}" type="slidenum">
              <a:rPr lang="fr-FR" smtClean="0"/>
              <a:t>‹#›</a:t>
            </a:fld>
            <a:endParaRPr lang="fr-FR"/>
          </a:p>
        </p:txBody>
      </p:sp>
    </p:spTree>
    <p:extLst>
      <p:ext uri="{BB962C8B-B14F-4D97-AF65-F5344CB8AC3E}">
        <p14:creationId xmlns:p14="http://schemas.microsoft.com/office/powerpoint/2010/main" val="4043213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16EF93-236D-4D57-0520-4ABC0ABD555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7CD5DF9-55C7-F72D-0FCE-AD6965A7282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1236E50-0D78-404D-3F1F-9597E27A67A3}"/>
              </a:ext>
            </a:extLst>
          </p:cNvPr>
          <p:cNvSpPr>
            <a:spLocks noGrp="1"/>
          </p:cNvSpPr>
          <p:nvPr>
            <p:ph type="dt" sz="half" idx="10"/>
          </p:nvPr>
        </p:nvSpPr>
        <p:spPr/>
        <p:txBody>
          <a:bodyPr/>
          <a:lstStyle/>
          <a:p>
            <a:fld id="{A0A82E90-C163-41FB-AB74-2A3B16E1C37E}" type="datetime1">
              <a:rPr lang="fr-FR" smtClean="0"/>
              <a:t>12/05/2025</a:t>
            </a:fld>
            <a:endParaRPr lang="fr-FR"/>
          </a:p>
        </p:txBody>
      </p:sp>
      <p:sp>
        <p:nvSpPr>
          <p:cNvPr id="5" name="Espace réservé du pied de page 4">
            <a:extLst>
              <a:ext uri="{FF2B5EF4-FFF2-40B4-BE49-F238E27FC236}">
                <a16:creationId xmlns:a16="http://schemas.microsoft.com/office/drawing/2014/main" id="{47115933-9A3E-EFE3-3728-3298E35BEB9D}"/>
              </a:ext>
            </a:extLst>
          </p:cNvPr>
          <p:cNvSpPr>
            <a:spLocks noGrp="1"/>
          </p:cNvSpPr>
          <p:nvPr>
            <p:ph type="ftr" sz="quarter" idx="11"/>
          </p:nvPr>
        </p:nvSpPr>
        <p:spPr/>
        <p:txBody>
          <a:bodyPr/>
          <a:lstStyle/>
          <a:p>
            <a:r>
              <a:rPr lang="fr-FR"/>
              <a:t>GMP _Webinaire Etudiant 17/04/2023</a:t>
            </a:r>
          </a:p>
        </p:txBody>
      </p:sp>
      <p:sp>
        <p:nvSpPr>
          <p:cNvPr id="6" name="Espace réservé du numéro de diapositive 5">
            <a:extLst>
              <a:ext uri="{FF2B5EF4-FFF2-40B4-BE49-F238E27FC236}">
                <a16:creationId xmlns:a16="http://schemas.microsoft.com/office/drawing/2014/main" id="{4BFD4955-9174-8CBD-E71B-3C5A928A25F5}"/>
              </a:ext>
            </a:extLst>
          </p:cNvPr>
          <p:cNvSpPr>
            <a:spLocks noGrp="1"/>
          </p:cNvSpPr>
          <p:nvPr>
            <p:ph type="sldNum" sz="quarter" idx="12"/>
          </p:nvPr>
        </p:nvSpPr>
        <p:spPr/>
        <p:txBody>
          <a:bodyPr/>
          <a:lstStyle/>
          <a:p>
            <a:fld id="{6AD8D4CC-3832-477C-A11A-E3FC3B5E7192}" type="slidenum">
              <a:rPr lang="fr-FR" smtClean="0"/>
              <a:t>‹#›</a:t>
            </a:fld>
            <a:endParaRPr lang="fr-FR"/>
          </a:p>
        </p:txBody>
      </p:sp>
    </p:spTree>
    <p:extLst>
      <p:ext uri="{BB962C8B-B14F-4D97-AF65-F5344CB8AC3E}">
        <p14:creationId xmlns:p14="http://schemas.microsoft.com/office/powerpoint/2010/main" val="4051574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14A5A5B-7916-4F93-AE92-3544AC69BEC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99D70D7-50E6-6AE2-A304-DAE378890BD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9A56496-148E-DB52-F549-0A04FE79C9F0}"/>
              </a:ext>
            </a:extLst>
          </p:cNvPr>
          <p:cNvSpPr>
            <a:spLocks noGrp="1"/>
          </p:cNvSpPr>
          <p:nvPr>
            <p:ph type="dt" sz="half" idx="10"/>
          </p:nvPr>
        </p:nvSpPr>
        <p:spPr/>
        <p:txBody>
          <a:bodyPr/>
          <a:lstStyle/>
          <a:p>
            <a:fld id="{F1E67A09-3616-4619-9AA8-E613FCBE8791}" type="datetime1">
              <a:rPr lang="fr-FR" smtClean="0"/>
              <a:t>12/05/2025</a:t>
            </a:fld>
            <a:endParaRPr lang="fr-FR"/>
          </a:p>
        </p:txBody>
      </p:sp>
      <p:sp>
        <p:nvSpPr>
          <p:cNvPr id="5" name="Espace réservé du pied de page 4">
            <a:extLst>
              <a:ext uri="{FF2B5EF4-FFF2-40B4-BE49-F238E27FC236}">
                <a16:creationId xmlns:a16="http://schemas.microsoft.com/office/drawing/2014/main" id="{89186C0C-5BA5-D425-2634-928EEFDFBF61}"/>
              </a:ext>
            </a:extLst>
          </p:cNvPr>
          <p:cNvSpPr>
            <a:spLocks noGrp="1"/>
          </p:cNvSpPr>
          <p:nvPr>
            <p:ph type="ftr" sz="quarter" idx="11"/>
          </p:nvPr>
        </p:nvSpPr>
        <p:spPr/>
        <p:txBody>
          <a:bodyPr/>
          <a:lstStyle/>
          <a:p>
            <a:r>
              <a:rPr lang="fr-FR"/>
              <a:t>GMP _Webinaire Etudiant 17/04/2023</a:t>
            </a:r>
          </a:p>
        </p:txBody>
      </p:sp>
      <p:sp>
        <p:nvSpPr>
          <p:cNvPr id="6" name="Espace réservé du numéro de diapositive 5">
            <a:extLst>
              <a:ext uri="{FF2B5EF4-FFF2-40B4-BE49-F238E27FC236}">
                <a16:creationId xmlns:a16="http://schemas.microsoft.com/office/drawing/2014/main" id="{9962713A-C0F1-BF23-3698-8F490A2C764C}"/>
              </a:ext>
            </a:extLst>
          </p:cNvPr>
          <p:cNvSpPr>
            <a:spLocks noGrp="1"/>
          </p:cNvSpPr>
          <p:nvPr>
            <p:ph type="sldNum" sz="quarter" idx="12"/>
          </p:nvPr>
        </p:nvSpPr>
        <p:spPr/>
        <p:txBody>
          <a:bodyPr/>
          <a:lstStyle/>
          <a:p>
            <a:fld id="{6AD8D4CC-3832-477C-A11A-E3FC3B5E7192}" type="slidenum">
              <a:rPr lang="fr-FR" smtClean="0"/>
              <a:t>‹#›</a:t>
            </a:fld>
            <a:endParaRPr lang="fr-FR"/>
          </a:p>
        </p:txBody>
      </p:sp>
    </p:spTree>
    <p:extLst>
      <p:ext uri="{BB962C8B-B14F-4D97-AF65-F5344CB8AC3E}">
        <p14:creationId xmlns:p14="http://schemas.microsoft.com/office/powerpoint/2010/main" val="370691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5"/>
        <p:cNvGrpSpPr/>
        <p:nvPr/>
      </p:nvGrpSpPr>
      <p:grpSpPr>
        <a:xfrm>
          <a:off x="0" y="0"/>
          <a:ext cx="0" cy="0"/>
          <a:chOff x="0" y="0"/>
          <a:chExt cx="0" cy="0"/>
        </a:xfrm>
      </p:grpSpPr>
      <p:sp>
        <p:nvSpPr>
          <p:cNvPr id="36" name="Google Shape;36;p31"/>
          <p:cNvSpPr/>
          <p:nvPr/>
        </p:nvSpPr>
        <p:spPr>
          <a:xfrm>
            <a:off x="10947401" y="282574"/>
            <a:ext cx="856129"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37" name="Google Shape;37;p31"/>
          <p:cNvSpPr txBox="1">
            <a:spLocks noGrp="1"/>
          </p:cNvSpPr>
          <p:nvPr>
            <p:ph type="title"/>
          </p:nvPr>
        </p:nvSpPr>
        <p:spPr>
          <a:xfrm>
            <a:off x="664633" y="484094"/>
            <a:ext cx="10075084" cy="111610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1"/>
          <p:cNvSpPr txBox="1">
            <a:spLocks noGrp="1"/>
          </p:cNvSpPr>
          <p:nvPr>
            <p:ph type="body" idx="1"/>
          </p:nvPr>
        </p:nvSpPr>
        <p:spPr>
          <a:xfrm>
            <a:off x="664633" y="1981201"/>
            <a:ext cx="10075084" cy="4144963"/>
          </a:xfrm>
          <a:prstGeom prst="rect">
            <a:avLst/>
          </a:prstGeom>
          <a:noFill/>
          <a:ln>
            <a:noFill/>
          </a:ln>
        </p:spPr>
        <p:txBody>
          <a:bodyPr spcFirstLastPara="1" wrap="square" lIns="91425" tIns="45700" rIns="91425" bIns="45700" anchor="t" anchorCtr="0">
            <a:normAutofit/>
          </a:bodyPr>
          <a:lstStyle>
            <a:lvl1pPr marL="457200" lvl="0" indent="-314325" algn="l">
              <a:spcBef>
                <a:spcPts val="2000"/>
              </a:spcBef>
              <a:spcAft>
                <a:spcPts val="0"/>
              </a:spcAft>
              <a:buSzPts val="1350"/>
              <a:buChar char="■"/>
              <a:defRPr/>
            </a:lvl1pPr>
            <a:lvl2pPr marL="914400" lvl="1" indent="-314325" algn="l">
              <a:spcBef>
                <a:spcPts val="600"/>
              </a:spcBef>
              <a:spcAft>
                <a:spcPts val="0"/>
              </a:spcAft>
              <a:buSzPts val="1350"/>
              <a:buChar char="■"/>
              <a:defRPr/>
            </a:lvl2pPr>
            <a:lvl3pPr marL="1371600" lvl="2" indent="-314325" algn="l">
              <a:spcBef>
                <a:spcPts val="600"/>
              </a:spcBef>
              <a:spcAft>
                <a:spcPts val="0"/>
              </a:spcAft>
              <a:buSzPts val="1350"/>
              <a:buChar char="■"/>
              <a:defRPr/>
            </a:lvl3pPr>
            <a:lvl4pPr marL="1828800" lvl="3" indent="-314325" algn="l">
              <a:spcBef>
                <a:spcPts val="600"/>
              </a:spcBef>
              <a:spcAft>
                <a:spcPts val="0"/>
              </a:spcAft>
              <a:buSzPts val="1350"/>
              <a:buChar char="■"/>
              <a:defRPr/>
            </a:lvl4pPr>
            <a:lvl5pPr marL="2286000" lvl="4" indent="-314325" algn="l">
              <a:spcBef>
                <a:spcPts val="600"/>
              </a:spcBef>
              <a:spcAft>
                <a:spcPts val="0"/>
              </a:spcAft>
              <a:buSzPts val="1350"/>
              <a:buChar char="■"/>
              <a:defRPr/>
            </a:lvl5pPr>
            <a:lvl6pPr marL="2743200" lvl="5" indent="-314325" algn="l">
              <a:spcBef>
                <a:spcPts val="360"/>
              </a:spcBef>
              <a:spcAft>
                <a:spcPts val="0"/>
              </a:spcAft>
              <a:buSzPts val="1350"/>
              <a:buChar char="■"/>
              <a:defRPr/>
            </a:lvl6pPr>
            <a:lvl7pPr marL="3200400" lvl="6" indent="-314325" algn="l">
              <a:spcBef>
                <a:spcPts val="360"/>
              </a:spcBef>
              <a:spcAft>
                <a:spcPts val="0"/>
              </a:spcAft>
              <a:buSzPts val="1350"/>
              <a:buChar char="■"/>
              <a:defRPr/>
            </a:lvl7pPr>
            <a:lvl8pPr marL="3657600" lvl="7" indent="-314325" algn="l">
              <a:spcBef>
                <a:spcPts val="360"/>
              </a:spcBef>
              <a:spcAft>
                <a:spcPts val="0"/>
              </a:spcAft>
              <a:buSzPts val="1350"/>
              <a:buChar char="■"/>
              <a:defRPr/>
            </a:lvl8pPr>
            <a:lvl9pPr marL="4114800" lvl="8" indent="-314325" algn="l">
              <a:spcBef>
                <a:spcPts val="360"/>
              </a:spcBef>
              <a:spcAft>
                <a:spcPts val="0"/>
              </a:spcAft>
              <a:buSzPts val="1350"/>
              <a:buChar char="■"/>
              <a:defRPr/>
            </a:lvl9pPr>
          </a:lstStyle>
          <a:p>
            <a:endParaRPr/>
          </a:p>
        </p:txBody>
      </p:sp>
      <p:sp>
        <p:nvSpPr>
          <p:cNvPr id="39" name="Google Shape;39;p31"/>
          <p:cNvSpPr txBox="1">
            <a:spLocks noGrp="1"/>
          </p:cNvSpPr>
          <p:nvPr>
            <p:ph type="dt" idx="10"/>
          </p:nvPr>
        </p:nvSpPr>
        <p:spPr>
          <a:xfrm>
            <a:off x="8861777" y="6423586"/>
            <a:ext cx="30433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AF18C936-F91C-460B-97F3-18D90AF70E8D}" type="datetime1">
              <a:rPr lang="fr-FR" smtClean="0"/>
              <a:t>12/05/2025</a:t>
            </a:fld>
            <a:endParaRPr/>
          </a:p>
        </p:txBody>
      </p:sp>
      <p:sp>
        <p:nvSpPr>
          <p:cNvPr id="40" name="Google Shape;40;p31"/>
          <p:cNvSpPr txBox="1">
            <a:spLocks noGrp="1"/>
          </p:cNvSpPr>
          <p:nvPr>
            <p:ph type="ftr" idx="11"/>
          </p:nvPr>
        </p:nvSpPr>
        <p:spPr>
          <a:xfrm>
            <a:off x="268941" y="6423586"/>
            <a:ext cx="816385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r-FR"/>
              <a:t>GMP _Webinaire Etudiant 17/04/2023</a:t>
            </a:r>
            <a:endParaRPr/>
          </a:p>
        </p:txBody>
      </p:sp>
      <p:sp>
        <p:nvSpPr>
          <p:cNvPr id="41" name="Google Shape;41;p31"/>
          <p:cNvSpPr txBox="1">
            <a:spLocks noGrp="1"/>
          </p:cNvSpPr>
          <p:nvPr>
            <p:ph type="sldNum" idx="12"/>
          </p:nvPr>
        </p:nvSpPr>
        <p:spPr>
          <a:xfrm>
            <a:off x="11074400" y="242235"/>
            <a:ext cx="7387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smtClean="0"/>
              <a:pPr/>
              <a:t>‹#›</a:t>
            </a:fld>
            <a:endParaRPr lang="fr-FR"/>
          </a:p>
        </p:txBody>
      </p:sp>
      <p:sp>
        <p:nvSpPr>
          <p:cNvPr id="42" name="Google Shape;42;p31"/>
          <p:cNvSpPr txBox="1"/>
          <p:nvPr/>
        </p:nvSpPr>
        <p:spPr>
          <a:xfrm>
            <a:off x="297581" y="228600"/>
            <a:ext cx="347879"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3600" b="1">
                <a:solidFill>
                  <a:srgbClr val="93B3D7"/>
                </a:solidFill>
                <a:latin typeface="Rockwell"/>
                <a:ea typeface="Rockwell"/>
                <a:cs typeface="Rockwell"/>
                <a:sym typeface="Rockwell"/>
              </a:rPr>
              <a:t>+</a:t>
            </a:r>
            <a:endParaRPr sz="1800"/>
          </a:p>
        </p:txBody>
      </p:sp>
      <p:sp>
        <p:nvSpPr>
          <p:cNvPr id="43" name="Google Shape;43;p31"/>
          <p:cNvSpPr/>
          <p:nvPr/>
        </p:nvSpPr>
        <p:spPr>
          <a:xfrm>
            <a:off x="10757647" y="282574"/>
            <a:ext cx="121920" cy="1600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Tree>
    <p:extLst>
      <p:ext uri="{BB962C8B-B14F-4D97-AF65-F5344CB8AC3E}">
        <p14:creationId xmlns:p14="http://schemas.microsoft.com/office/powerpoint/2010/main" val="2460483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4B606C44-8E47-E5DE-212E-59446F1F9A0D}"/>
              </a:ext>
            </a:extLst>
          </p:cNvPr>
          <p:cNvSpPr>
            <a:spLocks noGrp="1"/>
          </p:cNvSpPr>
          <p:nvPr>
            <p:ph type="ftr" sz="quarter" idx="11"/>
          </p:nvPr>
        </p:nvSpPr>
        <p:spPr/>
        <p:txBody>
          <a:bodyPr/>
          <a:lstStyle/>
          <a:p>
            <a:r>
              <a:rPr lang="fr-FR"/>
              <a:t>GMP _Webinaire Etudiant 17/04/2023</a:t>
            </a:r>
          </a:p>
        </p:txBody>
      </p:sp>
      <p:sp>
        <p:nvSpPr>
          <p:cNvPr id="6" name="Espace réservé du numéro de diapositive 5">
            <a:extLst>
              <a:ext uri="{FF2B5EF4-FFF2-40B4-BE49-F238E27FC236}">
                <a16:creationId xmlns:a16="http://schemas.microsoft.com/office/drawing/2014/main" id="{F24E9F95-7FC3-16AF-933E-A720C2838F88}"/>
              </a:ext>
            </a:extLst>
          </p:cNvPr>
          <p:cNvSpPr>
            <a:spLocks noGrp="1"/>
          </p:cNvSpPr>
          <p:nvPr>
            <p:ph type="sldNum" sz="quarter" idx="12"/>
          </p:nvPr>
        </p:nvSpPr>
        <p:spPr/>
        <p:txBody>
          <a:bodyPr/>
          <a:lstStyle/>
          <a:p>
            <a:fld id="{F17033DE-9FDC-4DC9-9058-D4C87A4D69EF}" type="slidenum">
              <a:rPr lang="fr-FR" smtClean="0"/>
              <a:t>‹#›</a:t>
            </a:fld>
            <a:endParaRPr lang="fr-FR"/>
          </a:p>
        </p:txBody>
      </p:sp>
      <p:pic>
        <p:nvPicPr>
          <p:cNvPr id="7" name="Image 6">
            <a:extLst>
              <a:ext uri="{FF2B5EF4-FFF2-40B4-BE49-F238E27FC236}">
                <a16:creationId xmlns:a16="http://schemas.microsoft.com/office/drawing/2014/main" id="{42E65037-050A-03AC-779D-9BED08F5E961}"/>
              </a:ext>
            </a:extLst>
          </p:cNvPr>
          <p:cNvPicPr>
            <a:picLocks noChangeAspect="1"/>
          </p:cNvPicPr>
          <p:nvPr userDrawn="1"/>
        </p:nvPicPr>
        <p:blipFill>
          <a:blip r:embed="rId2"/>
          <a:stretch>
            <a:fillRect/>
          </a:stretch>
        </p:blipFill>
        <p:spPr>
          <a:xfrm>
            <a:off x="0" y="0"/>
            <a:ext cx="2743200" cy="6822094"/>
          </a:xfrm>
          <a:prstGeom prst="rect">
            <a:avLst/>
          </a:prstGeom>
        </p:spPr>
      </p:pic>
    </p:spTree>
    <p:extLst>
      <p:ext uri="{BB962C8B-B14F-4D97-AF65-F5344CB8AC3E}">
        <p14:creationId xmlns:p14="http://schemas.microsoft.com/office/powerpoint/2010/main" val="2062048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FFD67F-2FCE-361E-A986-98F2175891D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763F644-493F-D31C-616D-70ECC17582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1A226C4-28C9-2200-D08A-E800765C3301}"/>
              </a:ext>
            </a:extLst>
          </p:cNvPr>
          <p:cNvSpPr>
            <a:spLocks noGrp="1"/>
          </p:cNvSpPr>
          <p:nvPr>
            <p:ph type="dt" sz="half" idx="10"/>
          </p:nvPr>
        </p:nvSpPr>
        <p:spPr/>
        <p:txBody>
          <a:bodyPr/>
          <a:lstStyle/>
          <a:p>
            <a:fld id="{BE624A65-88A5-49BA-ACC1-25C9F7FF4756}" type="datetime1">
              <a:rPr lang="fr-FR" smtClean="0"/>
              <a:t>12/05/2025</a:t>
            </a:fld>
            <a:endParaRPr lang="fr-FR"/>
          </a:p>
        </p:txBody>
      </p:sp>
      <p:sp>
        <p:nvSpPr>
          <p:cNvPr id="5" name="Espace réservé du pied de page 4">
            <a:extLst>
              <a:ext uri="{FF2B5EF4-FFF2-40B4-BE49-F238E27FC236}">
                <a16:creationId xmlns:a16="http://schemas.microsoft.com/office/drawing/2014/main" id="{E4883B23-96C0-241F-B0B2-3304CA384665}"/>
              </a:ext>
            </a:extLst>
          </p:cNvPr>
          <p:cNvSpPr>
            <a:spLocks noGrp="1"/>
          </p:cNvSpPr>
          <p:nvPr>
            <p:ph type="ftr" sz="quarter" idx="11"/>
          </p:nvPr>
        </p:nvSpPr>
        <p:spPr/>
        <p:txBody>
          <a:bodyPr/>
          <a:lstStyle/>
          <a:p>
            <a:r>
              <a:rPr lang="fr-FR"/>
              <a:t>GMP _Webinaire Etudiant 17/04/2023</a:t>
            </a:r>
          </a:p>
        </p:txBody>
      </p:sp>
      <p:sp>
        <p:nvSpPr>
          <p:cNvPr id="6" name="Espace réservé du numéro de diapositive 5">
            <a:extLst>
              <a:ext uri="{FF2B5EF4-FFF2-40B4-BE49-F238E27FC236}">
                <a16:creationId xmlns:a16="http://schemas.microsoft.com/office/drawing/2014/main" id="{FDA77EE9-FFE7-C1A6-D435-5B4730E3E4C1}"/>
              </a:ext>
            </a:extLst>
          </p:cNvPr>
          <p:cNvSpPr>
            <a:spLocks noGrp="1"/>
          </p:cNvSpPr>
          <p:nvPr>
            <p:ph type="sldNum" sz="quarter" idx="12"/>
          </p:nvPr>
        </p:nvSpPr>
        <p:spPr/>
        <p:txBody>
          <a:bodyPr/>
          <a:lstStyle/>
          <a:p>
            <a:fld id="{F17033DE-9FDC-4DC9-9058-D4C87A4D69EF}" type="slidenum">
              <a:rPr lang="fr-FR" smtClean="0"/>
              <a:t>‹#›</a:t>
            </a:fld>
            <a:endParaRPr lang="fr-FR"/>
          </a:p>
        </p:txBody>
      </p:sp>
    </p:spTree>
    <p:extLst>
      <p:ext uri="{BB962C8B-B14F-4D97-AF65-F5344CB8AC3E}">
        <p14:creationId xmlns:p14="http://schemas.microsoft.com/office/powerpoint/2010/main" val="2565519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4B606C44-8E47-E5DE-212E-59446F1F9A0D}"/>
              </a:ext>
            </a:extLst>
          </p:cNvPr>
          <p:cNvSpPr>
            <a:spLocks noGrp="1"/>
          </p:cNvSpPr>
          <p:nvPr>
            <p:ph type="ftr" sz="quarter" idx="11"/>
          </p:nvPr>
        </p:nvSpPr>
        <p:spPr/>
        <p:txBody>
          <a:bodyPr/>
          <a:lstStyle/>
          <a:p>
            <a:r>
              <a:rPr lang="fr-FR"/>
              <a:t>GMP _Webinaire Etudiant 17/04/2023</a:t>
            </a:r>
          </a:p>
        </p:txBody>
      </p:sp>
      <p:sp>
        <p:nvSpPr>
          <p:cNvPr id="6" name="Espace réservé du numéro de diapositive 5">
            <a:extLst>
              <a:ext uri="{FF2B5EF4-FFF2-40B4-BE49-F238E27FC236}">
                <a16:creationId xmlns:a16="http://schemas.microsoft.com/office/drawing/2014/main" id="{F24E9F95-7FC3-16AF-933E-A720C2838F88}"/>
              </a:ext>
            </a:extLst>
          </p:cNvPr>
          <p:cNvSpPr>
            <a:spLocks noGrp="1"/>
          </p:cNvSpPr>
          <p:nvPr>
            <p:ph type="sldNum" sz="quarter" idx="12"/>
          </p:nvPr>
        </p:nvSpPr>
        <p:spPr/>
        <p:txBody>
          <a:bodyPr/>
          <a:lstStyle/>
          <a:p>
            <a:fld id="{F17033DE-9FDC-4DC9-9058-D4C87A4D69EF}" type="slidenum">
              <a:rPr lang="fr-FR" smtClean="0"/>
              <a:t>‹#›</a:t>
            </a:fld>
            <a:endParaRPr lang="fr-FR"/>
          </a:p>
        </p:txBody>
      </p:sp>
      <p:pic>
        <p:nvPicPr>
          <p:cNvPr id="7" name="Image 6">
            <a:extLst>
              <a:ext uri="{FF2B5EF4-FFF2-40B4-BE49-F238E27FC236}">
                <a16:creationId xmlns:a16="http://schemas.microsoft.com/office/drawing/2014/main" id="{42E65037-050A-03AC-779D-9BED08F5E961}"/>
              </a:ext>
            </a:extLst>
          </p:cNvPr>
          <p:cNvPicPr>
            <a:picLocks noChangeAspect="1"/>
          </p:cNvPicPr>
          <p:nvPr userDrawn="1"/>
        </p:nvPicPr>
        <p:blipFill>
          <a:blip r:embed="rId2"/>
          <a:stretch>
            <a:fillRect/>
          </a:stretch>
        </p:blipFill>
        <p:spPr>
          <a:xfrm>
            <a:off x="0" y="0"/>
            <a:ext cx="2743200" cy="6822094"/>
          </a:xfrm>
          <a:prstGeom prst="rect">
            <a:avLst/>
          </a:prstGeom>
        </p:spPr>
      </p:pic>
    </p:spTree>
    <p:extLst>
      <p:ext uri="{BB962C8B-B14F-4D97-AF65-F5344CB8AC3E}">
        <p14:creationId xmlns:p14="http://schemas.microsoft.com/office/powerpoint/2010/main" val="3369377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863066-F0D4-4877-01FE-E04D9C8744B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CDAEC96-7143-205C-DDC1-D8BFAEE8F5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3F65E5A-0137-26EE-2AEA-8596819EF7E5}"/>
              </a:ext>
            </a:extLst>
          </p:cNvPr>
          <p:cNvSpPr>
            <a:spLocks noGrp="1"/>
          </p:cNvSpPr>
          <p:nvPr>
            <p:ph type="dt" sz="half" idx="10"/>
          </p:nvPr>
        </p:nvSpPr>
        <p:spPr/>
        <p:txBody>
          <a:bodyPr/>
          <a:lstStyle/>
          <a:p>
            <a:fld id="{B9C415EE-6CFB-4C71-83CA-12ADCBFBBA32}" type="datetime1">
              <a:rPr lang="fr-FR" smtClean="0"/>
              <a:t>12/05/2025</a:t>
            </a:fld>
            <a:endParaRPr lang="fr-FR"/>
          </a:p>
        </p:txBody>
      </p:sp>
      <p:sp>
        <p:nvSpPr>
          <p:cNvPr id="5" name="Espace réservé du pied de page 4">
            <a:extLst>
              <a:ext uri="{FF2B5EF4-FFF2-40B4-BE49-F238E27FC236}">
                <a16:creationId xmlns:a16="http://schemas.microsoft.com/office/drawing/2014/main" id="{E60EB24D-E742-D241-0C58-3F853B3AEC4A}"/>
              </a:ext>
            </a:extLst>
          </p:cNvPr>
          <p:cNvSpPr>
            <a:spLocks noGrp="1"/>
          </p:cNvSpPr>
          <p:nvPr>
            <p:ph type="ftr" sz="quarter" idx="11"/>
          </p:nvPr>
        </p:nvSpPr>
        <p:spPr/>
        <p:txBody>
          <a:bodyPr/>
          <a:lstStyle/>
          <a:p>
            <a:r>
              <a:rPr lang="fr-FR"/>
              <a:t>GMP _Webinaire Etudiant 17/04/2023</a:t>
            </a:r>
          </a:p>
        </p:txBody>
      </p:sp>
      <p:sp>
        <p:nvSpPr>
          <p:cNvPr id="6" name="Espace réservé du numéro de diapositive 5">
            <a:extLst>
              <a:ext uri="{FF2B5EF4-FFF2-40B4-BE49-F238E27FC236}">
                <a16:creationId xmlns:a16="http://schemas.microsoft.com/office/drawing/2014/main" id="{9D195B2A-1AB6-8D2D-92DD-5E32FC061B66}"/>
              </a:ext>
            </a:extLst>
          </p:cNvPr>
          <p:cNvSpPr>
            <a:spLocks noGrp="1"/>
          </p:cNvSpPr>
          <p:nvPr>
            <p:ph type="sldNum" sz="quarter" idx="12"/>
          </p:nvPr>
        </p:nvSpPr>
        <p:spPr/>
        <p:txBody>
          <a:bodyPr/>
          <a:lstStyle/>
          <a:p>
            <a:fld id="{F17033DE-9FDC-4DC9-9058-D4C87A4D69EF}" type="slidenum">
              <a:rPr lang="fr-FR" smtClean="0"/>
              <a:t>‹#›</a:t>
            </a:fld>
            <a:endParaRPr lang="fr-FR"/>
          </a:p>
        </p:txBody>
      </p:sp>
    </p:spTree>
    <p:extLst>
      <p:ext uri="{BB962C8B-B14F-4D97-AF65-F5344CB8AC3E}">
        <p14:creationId xmlns:p14="http://schemas.microsoft.com/office/powerpoint/2010/main" val="3351959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E535BF-2AED-BB40-E5EF-B152999B175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B05B571-4F19-3DE4-FFA3-6E7DB909D4C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773FA7C-94A5-F04B-295B-AFC86D6EFC8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7A24962-618A-2738-09C9-0E0F500F34B7}"/>
              </a:ext>
            </a:extLst>
          </p:cNvPr>
          <p:cNvSpPr>
            <a:spLocks noGrp="1"/>
          </p:cNvSpPr>
          <p:nvPr>
            <p:ph type="dt" sz="half" idx="10"/>
          </p:nvPr>
        </p:nvSpPr>
        <p:spPr/>
        <p:txBody>
          <a:bodyPr/>
          <a:lstStyle/>
          <a:p>
            <a:fld id="{60C83CBC-9A96-4D17-8763-B5E8DD5899B0}" type="datetime1">
              <a:rPr lang="fr-FR" smtClean="0"/>
              <a:t>12/05/2025</a:t>
            </a:fld>
            <a:endParaRPr lang="fr-FR"/>
          </a:p>
        </p:txBody>
      </p:sp>
      <p:sp>
        <p:nvSpPr>
          <p:cNvPr id="6" name="Espace réservé du pied de page 5">
            <a:extLst>
              <a:ext uri="{FF2B5EF4-FFF2-40B4-BE49-F238E27FC236}">
                <a16:creationId xmlns:a16="http://schemas.microsoft.com/office/drawing/2014/main" id="{000EB1DA-B323-5786-E86E-3DD0246F4CA4}"/>
              </a:ext>
            </a:extLst>
          </p:cNvPr>
          <p:cNvSpPr>
            <a:spLocks noGrp="1"/>
          </p:cNvSpPr>
          <p:nvPr>
            <p:ph type="ftr" sz="quarter" idx="11"/>
          </p:nvPr>
        </p:nvSpPr>
        <p:spPr/>
        <p:txBody>
          <a:bodyPr/>
          <a:lstStyle/>
          <a:p>
            <a:r>
              <a:rPr lang="fr-FR"/>
              <a:t>GMP _Webinaire Etudiant 17/04/2023</a:t>
            </a:r>
          </a:p>
        </p:txBody>
      </p:sp>
      <p:sp>
        <p:nvSpPr>
          <p:cNvPr id="7" name="Espace réservé du numéro de diapositive 6">
            <a:extLst>
              <a:ext uri="{FF2B5EF4-FFF2-40B4-BE49-F238E27FC236}">
                <a16:creationId xmlns:a16="http://schemas.microsoft.com/office/drawing/2014/main" id="{2C651CB0-DEFC-118F-6329-28C6368853E9}"/>
              </a:ext>
            </a:extLst>
          </p:cNvPr>
          <p:cNvSpPr>
            <a:spLocks noGrp="1"/>
          </p:cNvSpPr>
          <p:nvPr>
            <p:ph type="sldNum" sz="quarter" idx="12"/>
          </p:nvPr>
        </p:nvSpPr>
        <p:spPr/>
        <p:txBody>
          <a:bodyPr/>
          <a:lstStyle/>
          <a:p>
            <a:fld id="{F17033DE-9FDC-4DC9-9058-D4C87A4D69EF}" type="slidenum">
              <a:rPr lang="fr-FR" smtClean="0"/>
              <a:t>‹#›</a:t>
            </a:fld>
            <a:endParaRPr lang="fr-FR"/>
          </a:p>
        </p:txBody>
      </p:sp>
    </p:spTree>
    <p:extLst>
      <p:ext uri="{BB962C8B-B14F-4D97-AF65-F5344CB8AC3E}">
        <p14:creationId xmlns:p14="http://schemas.microsoft.com/office/powerpoint/2010/main" val="3134758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510688-3D76-FF58-7D93-08BBCFA9EF0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D1A94D6-8986-A8AB-5D28-764E7E0307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E4F961F-89BC-34BA-CFB3-EA29D9E808B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5FA7293-0C34-64F7-4A1E-AE173403F7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0F40579-4B34-5515-FC32-6D30B24AB6A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6AF99C3-CCE1-4A78-4C4A-FB97F2E680B6}"/>
              </a:ext>
            </a:extLst>
          </p:cNvPr>
          <p:cNvSpPr>
            <a:spLocks noGrp="1"/>
          </p:cNvSpPr>
          <p:nvPr>
            <p:ph type="dt" sz="half" idx="10"/>
          </p:nvPr>
        </p:nvSpPr>
        <p:spPr/>
        <p:txBody>
          <a:bodyPr/>
          <a:lstStyle/>
          <a:p>
            <a:fld id="{A32A1B36-D214-4821-BBCD-A8BBE978070E}" type="datetime1">
              <a:rPr lang="fr-FR" smtClean="0"/>
              <a:t>12/05/2025</a:t>
            </a:fld>
            <a:endParaRPr lang="fr-FR"/>
          </a:p>
        </p:txBody>
      </p:sp>
      <p:sp>
        <p:nvSpPr>
          <p:cNvPr id="8" name="Espace réservé du pied de page 7">
            <a:extLst>
              <a:ext uri="{FF2B5EF4-FFF2-40B4-BE49-F238E27FC236}">
                <a16:creationId xmlns:a16="http://schemas.microsoft.com/office/drawing/2014/main" id="{31310F2E-4DAA-4D35-276B-C9C09CCDAB14}"/>
              </a:ext>
            </a:extLst>
          </p:cNvPr>
          <p:cNvSpPr>
            <a:spLocks noGrp="1"/>
          </p:cNvSpPr>
          <p:nvPr>
            <p:ph type="ftr" sz="quarter" idx="11"/>
          </p:nvPr>
        </p:nvSpPr>
        <p:spPr/>
        <p:txBody>
          <a:bodyPr/>
          <a:lstStyle/>
          <a:p>
            <a:r>
              <a:rPr lang="fr-FR"/>
              <a:t>GMP _Webinaire Etudiant 17/04/2023</a:t>
            </a:r>
          </a:p>
        </p:txBody>
      </p:sp>
      <p:sp>
        <p:nvSpPr>
          <p:cNvPr id="9" name="Espace réservé du numéro de diapositive 8">
            <a:extLst>
              <a:ext uri="{FF2B5EF4-FFF2-40B4-BE49-F238E27FC236}">
                <a16:creationId xmlns:a16="http://schemas.microsoft.com/office/drawing/2014/main" id="{E3D9C8F0-6600-0571-80EC-F8658444944F}"/>
              </a:ext>
            </a:extLst>
          </p:cNvPr>
          <p:cNvSpPr>
            <a:spLocks noGrp="1"/>
          </p:cNvSpPr>
          <p:nvPr>
            <p:ph type="sldNum" sz="quarter" idx="12"/>
          </p:nvPr>
        </p:nvSpPr>
        <p:spPr/>
        <p:txBody>
          <a:bodyPr/>
          <a:lstStyle/>
          <a:p>
            <a:fld id="{F17033DE-9FDC-4DC9-9058-D4C87A4D69EF}" type="slidenum">
              <a:rPr lang="fr-FR" smtClean="0"/>
              <a:t>‹#›</a:t>
            </a:fld>
            <a:endParaRPr lang="fr-FR"/>
          </a:p>
        </p:txBody>
      </p:sp>
    </p:spTree>
    <p:extLst>
      <p:ext uri="{BB962C8B-B14F-4D97-AF65-F5344CB8AC3E}">
        <p14:creationId xmlns:p14="http://schemas.microsoft.com/office/powerpoint/2010/main" val="3364585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5F7D0A-512E-BE5E-7B14-1C6A599DC29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9193AFD-428C-FC90-D4FF-01AA08256436}"/>
              </a:ext>
            </a:extLst>
          </p:cNvPr>
          <p:cNvSpPr>
            <a:spLocks noGrp="1"/>
          </p:cNvSpPr>
          <p:nvPr>
            <p:ph type="dt" sz="half" idx="10"/>
          </p:nvPr>
        </p:nvSpPr>
        <p:spPr/>
        <p:txBody>
          <a:bodyPr/>
          <a:lstStyle/>
          <a:p>
            <a:fld id="{5A61C81C-5A17-4FB6-9D09-3F5B1B98FCFD}" type="datetime1">
              <a:rPr lang="fr-FR" smtClean="0"/>
              <a:t>12/05/2025</a:t>
            </a:fld>
            <a:endParaRPr lang="fr-FR"/>
          </a:p>
        </p:txBody>
      </p:sp>
      <p:sp>
        <p:nvSpPr>
          <p:cNvPr id="4" name="Espace réservé du pied de page 3">
            <a:extLst>
              <a:ext uri="{FF2B5EF4-FFF2-40B4-BE49-F238E27FC236}">
                <a16:creationId xmlns:a16="http://schemas.microsoft.com/office/drawing/2014/main" id="{6576CFA3-885E-007B-6764-AF842BF16D7B}"/>
              </a:ext>
            </a:extLst>
          </p:cNvPr>
          <p:cNvSpPr>
            <a:spLocks noGrp="1"/>
          </p:cNvSpPr>
          <p:nvPr>
            <p:ph type="ftr" sz="quarter" idx="11"/>
          </p:nvPr>
        </p:nvSpPr>
        <p:spPr/>
        <p:txBody>
          <a:bodyPr/>
          <a:lstStyle/>
          <a:p>
            <a:r>
              <a:rPr lang="fr-FR"/>
              <a:t>GMP _Webinaire Etudiant 17/04/2023</a:t>
            </a:r>
          </a:p>
        </p:txBody>
      </p:sp>
      <p:sp>
        <p:nvSpPr>
          <p:cNvPr id="5" name="Espace réservé du numéro de diapositive 4">
            <a:extLst>
              <a:ext uri="{FF2B5EF4-FFF2-40B4-BE49-F238E27FC236}">
                <a16:creationId xmlns:a16="http://schemas.microsoft.com/office/drawing/2014/main" id="{0F3EC9BE-F673-79EC-BA57-27A47F4F33EF}"/>
              </a:ext>
            </a:extLst>
          </p:cNvPr>
          <p:cNvSpPr>
            <a:spLocks noGrp="1"/>
          </p:cNvSpPr>
          <p:nvPr>
            <p:ph type="sldNum" sz="quarter" idx="12"/>
          </p:nvPr>
        </p:nvSpPr>
        <p:spPr/>
        <p:txBody>
          <a:bodyPr/>
          <a:lstStyle/>
          <a:p>
            <a:fld id="{F17033DE-9FDC-4DC9-9058-D4C87A4D69EF}" type="slidenum">
              <a:rPr lang="fr-FR" smtClean="0"/>
              <a:t>‹#›</a:t>
            </a:fld>
            <a:endParaRPr lang="fr-FR"/>
          </a:p>
        </p:txBody>
      </p:sp>
    </p:spTree>
    <p:extLst>
      <p:ext uri="{BB962C8B-B14F-4D97-AF65-F5344CB8AC3E}">
        <p14:creationId xmlns:p14="http://schemas.microsoft.com/office/powerpoint/2010/main" val="1844031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F986B9-5C8A-57AD-E490-D3F2C3E3F06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5E3BFF0-2092-CD31-D3FB-F2F87898B64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07266E5-6BFF-4719-C242-97AD7533822B}"/>
              </a:ext>
            </a:extLst>
          </p:cNvPr>
          <p:cNvSpPr>
            <a:spLocks noGrp="1"/>
          </p:cNvSpPr>
          <p:nvPr>
            <p:ph type="dt" sz="half" idx="10"/>
          </p:nvPr>
        </p:nvSpPr>
        <p:spPr/>
        <p:txBody>
          <a:bodyPr/>
          <a:lstStyle/>
          <a:p>
            <a:fld id="{CA015CB9-D99F-4B21-9E7D-2A708BAF1531}" type="datetime1">
              <a:rPr lang="fr-FR" smtClean="0"/>
              <a:t>12/05/2025</a:t>
            </a:fld>
            <a:endParaRPr lang="fr-FR"/>
          </a:p>
        </p:txBody>
      </p:sp>
      <p:sp>
        <p:nvSpPr>
          <p:cNvPr id="5" name="Espace réservé du pied de page 4">
            <a:extLst>
              <a:ext uri="{FF2B5EF4-FFF2-40B4-BE49-F238E27FC236}">
                <a16:creationId xmlns:a16="http://schemas.microsoft.com/office/drawing/2014/main" id="{1842AEBA-587F-5109-3821-2FF8F22B2712}"/>
              </a:ext>
            </a:extLst>
          </p:cNvPr>
          <p:cNvSpPr>
            <a:spLocks noGrp="1"/>
          </p:cNvSpPr>
          <p:nvPr>
            <p:ph type="ftr" sz="quarter" idx="11"/>
          </p:nvPr>
        </p:nvSpPr>
        <p:spPr/>
        <p:txBody>
          <a:bodyPr/>
          <a:lstStyle/>
          <a:p>
            <a:r>
              <a:rPr lang="fr-FR"/>
              <a:t>GMP _Webinaire Etudiant 17/04/2023</a:t>
            </a:r>
          </a:p>
        </p:txBody>
      </p:sp>
      <p:sp>
        <p:nvSpPr>
          <p:cNvPr id="6" name="Espace réservé du numéro de diapositive 5">
            <a:extLst>
              <a:ext uri="{FF2B5EF4-FFF2-40B4-BE49-F238E27FC236}">
                <a16:creationId xmlns:a16="http://schemas.microsoft.com/office/drawing/2014/main" id="{15B5435A-781C-3113-89F7-25DEA855C0A0}"/>
              </a:ext>
            </a:extLst>
          </p:cNvPr>
          <p:cNvSpPr>
            <a:spLocks noGrp="1"/>
          </p:cNvSpPr>
          <p:nvPr>
            <p:ph type="sldNum" sz="quarter" idx="12"/>
          </p:nvPr>
        </p:nvSpPr>
        <p:spPr/>
        <p:txBody>
          <a:bodyPr/>
          <a:lstStyle/>
          <a:p>
            <a:fld id="{6AD8D4CC-3832-477C-A11A-E3FC3B5E7192}" type="slidenum">
              <a:rPr lang="fr-FR" smtClean="0"/>
              <a:t>‹#›</a:t>
            </a:fld>
            <a:endParaRPr lang="fr-FR"/>
          </a:p>
        </p:txBody>
      </p:sp>
    </p:spTree>
    <p:extLst>
      <p:ext uri="{BB962C8B-B14F-4D97-AF65-F5344CB8AC3E}">
        <p14:creationId xmlns:p14="http://schemas.microsoft.com/office/powerpoint/2010/main" val="701277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ABD18F9-06D1-AA16-053C-534FD6415B1C}"/>
              </a:ext>
            </a:extLst>
          </p:cNvPr>
          <p:cNvSpPr>
            <a:spLocks noGrp="1"/>
          </p:cNvSpPr>
          <p:nvPr>
            <p:ph type="dt" sz="half" idx="10"/>
          </p:nvPr>
        </p:nvSpPr>
        <p:spPr/>
        <p:txBody>
          <a:bodyPr/>
          <a:lstStyle/>
          <a:p>
            <a:fld id="{26FD5720-5D6E-4D92-B3BF-47E0A9735A93}" type="datetime1">
              <a:rPr lang="fr-FR" smtClean="0"/>
              <a:t>12/05/2025</a:t>
            </a:fld>
            <a:endParaRPr lang="fr-FR"/>
          </a:p>
        </p:txBody>
      </p:sp>
      <p:sp>
        <p:nvSpPr>
          <p:cNvPr id="3" name="Espace réservé du pied de page 2">
            <a:extLst>
              <a:ext uri="{FF2B5EF4-FFF2-40B4-BE49-F238E27FC236}">
                <a16:creationId xmlns:a16="http://schemas.microsoft.com/office/drawing/2014/main" id="{2EDDBAED-6C33-0C19-C01B-91F2AA647257}"/>
              </a:ext>
            </a:extLst>
          </p:cNvPr>
          <p:cNvSpPr>
            <a:spLocks noGrp="1"/>
          </p:cNvSpPr>
          <p:nvPr>
            <p:ph type="ftr" sz="quarter" idx="11"/>
          </p:nvPr>
        </p:nvSpPr>
        <p:spPr/>
        <p:txBody>
          <a:bodyPr/>
          <a:lstStyle/>
          <a:p>
            <a:r>
              <a:rPr lang="fr-FR"/>
              <a:t>GMP _Webinaire Etudiant 17/04/2023</a:t>
            </a:r>
          </a:p>
        </p:txBody>
      </p:sp>
      <p:sp>
        <p:nvSpPr>
          <p:cNvPr id="4" name="Espace réservé du numéro de diapositive 3">
            <a:extLst>
              <a:ext uri="{FF2B5EF4-FFF2-40B4-BE49-F238E27FC236}">
                <a16:creationId xmlns:a16="http://schemas.microsoft.com/office/drawing/2014/main" id="{C7656ADE-7649-75D6-08AB-91C13D67869A}"/>
              </a:ext>
            </a:extLst>
          </p:cNvPr>
          <p:cNvSpPr>
            <a:spLocks noGrp="1"/>
          </p:cNvSpPr>
          <p:nvPr>
            <p:ph type="sldNum" sz="quarter" idx="12"/>
          </p:nvPr>
        </p:nvSpPr>
        <p:spPr/>
        <p:txBody>
          <a:bodyPr/>
          <a:lstStyle/>
          <a:p>
            <a:fld id="{F17033DE-9FDC-4DC9-9058-D4C87A4D69EF}" type="slidenum">
              <a:rPr lang="fr-FR" smtClean="0"/>
              <a:t>‹#›</a:t>
            </a:fld>
            <a:endParaRPr lang="fr-FR"/>
          </a:p>
        </p:txBody>
      </p:sp>
    </p:spTree>
    <p:extLst>
      <p:ext uri="{BB962C8B-B14F-4D97-AF65-F5344CB8AC3E}">
        <p14:creationId xmlns:p14="http://schemas.microsoft.com/office/powerpoint/2010/main" val="1958991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227301-C750-4B2E-CDD2-4BA15D4B3CB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B421E82-010F-E248-C730-AF930F2183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FF3454D-7F47-C0B6-F9EC-B26745AF8D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76EBF23-C2D3-BFA8-9FA8-C188C42320B1}"/>
              </a:ext>
            </a:extLst>
          </p:cNvPr>
          <p:cNvSpPr>
            <a:spLocks noGrp="1"/>
          </p:cNvSpPr>
          <p:nvPr>
            <p:ph type="dt" sz="half" idx="10"/>
          </p:nvPr>
        </p:nvSpPr>
        <p:spPr/>
        <p:txBody>
          <a:bodyPr/>
          <a:lstStyle/>
          <a:p>
            <a:fld id="{BD48B3EE-7E08-4F35-9DF5-F635105182E5}" type="datetime1">
              <a:rPr lang="fr-FR" smtClean="0"/>
              <a:t>12/05/2025</a:t>
            </a:fld>
            <a:endParaRPr lang="fr-FR"/>
          </a:p>
        </p:txBody>
      </p:sp>
      <p:sp>
        <p:nvSpPr>
          <p:cNvPr id="6" name="Espace réservé du pied de page 5">
            <a:extLst>
              <a:ext uri="{FF2B5EF4-FFF2-40B4-BE49-F238E27FC236}">
                <a16:creationId xmlns:a16="http://schemas.microsoft.com/office/drawing/2014/main" id="{1C553BC7-F0D8-1E46-B276-CCFA5B391087}"/>
              </a:ext>
            </a:extLst>
          </p:cNvPr>
          <p:cNvSpPr>
            <a:spLocks noGrp="1"/>
          </p:cNvSpPr>
          <p:nvPr>
            <p:ph type="ftr" sz="quarter" idx="11"/>
          </p:nvPr>
        </p:nvSpPr>
        <p:spPr/>
        <p:txBody>
          <a:bodyPr/>
          <a:lstStyle/>
          <a:p>
            <a:r>
              <a:rPr lang="fr-FR"/>
              <a:t>GMP _Webinaire Etudiant 17/04/2023</a:t>
            </a:r>
          </a:p>
        </p:txBody>
      </p:sp>
      <p:sp>
        <p:nvSpPr>
          <p:cNvPr id="7" name="Espace réservé du numéro de diapositive 6">
            <a:extLst>
              <a:ext uri="{FF2B5EF4-FFF2-40B4-BE49-F238E27FC236}">
                <a16:creationId xmlns:a16="http://schemas.microsoft.com/office/drawing/2014/main" id="{AB480665-E281-EC66-A7AE-B473670AA74C}"/>
              </a:ext>
            </a:extLst>
          </p:cNvPr>
          <p:cNvSpPr>
            <a:spLocks noGrp="1"/>
          </p:cNvSpPr>
          <p:nvPr>
            <p:ph type="sldNum" sz="quarter" idx="12"/>
          </p:nvPr>
        </p:nvSpPr>
        <p:spPr/>
        <p:txBody>
          <a:bodyPr/>
          <a:lstStyle/>
          <a:p>
            <a:fld id="{F17033DE-9FDC-4DC9-9058-D4C87A4D69EF}" type="slidenum">
              <a:rPr lang="fr-FR" smtClean="0"/>
              <a:t>‹#›</a:t>
            </a:fld>
            <a:endParaRPr lang="fr-FR"/>
          </a:p>
        </p:txBody>
      </p:sp>
    </p:spTree>
    <p:extLst>
      <p:ext uri="{BB962C8B-B14F-4D97-AF65-F5344CB8AC3E}">
        <p14:creationId xmlns:p14="http://schemas.microsoft.com/office/powerpoint/2010/main" val="1408394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CF5F69-6DB6-B547-1B79-89488969DB0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37AA895-0590-B86D-CAA9-4B52B1D01F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BD68509-BDBA-D014-B6DD-802BFE77EB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D52B7A6-093A-4173-F1DF-76859641A15A}"/>
              </a:ext>
            </a:extLst>
          </p:cNvPr>
          <p:cNvSpPr>
            <a:spLocks noGrp="1"/>
          </p:cNvSpPr>
          <p:nvPr>
            <p:ph type="dt" sz="half" idx="10"/>
          </p:nvPr>
        </p:nvSpPr>
        <p:spPr/>
        <p:txBody>
          <a:bodyPr/>
          <a:lstStyle/>
          <a:p>
            <a:fld id="{35567DAE-7FBB-4BDE-98DB-CEE6BC5EC565}" type="datetime1">
              <a:rPr lang="fr-FR" smtClean="0"/>
              <a:t>12/05/2025</a:t>
            </a:fld>
            <a:endParaRPr lang="fr-FR"/>
          </a:p>
        </p:txBody>
      </p:sp>
      <p:sp>
        <p:nvSpPr>
          <p:cNvPr id="6" name="Espace réservé du pied de page 5">
            <a:extLst>
              <a:ext uri="{FF2B5EF4-FFF2-40B4-BE49-F238E27FC236}">
                <a16:creationId xmlns:a16="http://schemas.microsoft.com/office/drawing/2014/main" id="{147EF5C0-DFC3-D1F5-2884-5E0DCAFB322C}"/>
              </a:ext>
            </a:extLst>
          </p:cNvPr>
          <p:cNvSpPr>
            <a:spLocks noGrp="1"/>
          </p:cNvSpPr>
          <p:nvPr>
            <p:ph type="ftr" sz="quarter" idx="11"/>
          </p:nvPr>
        </p:nvSpPr>
        <p:spPr/>
        <p:txBody>
          <a:bodyPr/>
          <a:lstStyle/>
          <a:p>
            <a:r>
              <a:rPr lang="fr-FR"/>
              <a:t>GMP _Webinaire Etudiant 17/04/2023</a:t>
            </a:r>
          </a:p>
        </p:txBody>
      </p:sp>
      <p:sp>
        <p:nvSpPr>
          <p:cNvPr id="7" name="Espace réservé du numéro de diapositive 6">
            <a:extLst>
              <a:ext uri="{FF2B5EF4-FFF2-40B4-BE49-F238E27FC236}">
                <a16:creationId xmlns:a16="http://schemas.microsoft.com/office/drawing/2014/main" id="{836F250E-3047-8021-E03F-A133B7305EBF}"/>
              </a:ext>
            </a:extLst>
          </p:cNvPr>
          <p:cNvSpPr>
            <a:spLocks noGrp="1"/>
          </p:cNvSpPr>
          <p:nvPr>
            <p:ph type="sldNum" sz="quarter" idx="12"/>
          </p:nvPr>
        </p:nvSpPr>
        <p:spPr/>
        <p:txBody>
          <a:bodyPr/>
          <a:lstStyle/>
          <a:p>
            <a:fld id="{F17033DE-9FDC-4DC9-9058-D4C87A4D69EF}" type="slidenum">
              <a:rPr lang="fr-FR" smtClean="0"/>
              <a:t>‹#›</a:t>
            </a:fld>
            <a:endParaRPr lang="fr-FR"/>
          </a:p>
        </p:txBody>
      </p:sp>
    </p:spTree>
    <p:extLst>
      <p:ext uri="{BB962C8B-B14F-4D97-AF65-F5344CB8AC3E}">
        <p14:creationId xmlns:p14="http://schemas.microsoft.com/office/powerpoint/2010/main" val="12959275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4FD222-25DC-0172-420B-23FDC12C996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0504A18-5C3A-CFAB-F238-D34EABC662F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E7F5CC9-1483-CD4D-E299-81EEDE3F66D2}"/>
              </a:ext>
            </a:extLst>
          </p:cNvPr>
          <p:cNvSpPr>
            <a:spLocks noGrp="1"/>
          </p:cNvSpPr>
          <p:nvPr>
            <p:ph type="dt" sz="half" idx="10"/>
          </p:nvPr>
        </p:nvSpPr>
        <p:spPr/>
        <p:txBody>
          <a:bodyPr/>
          <a:lstStyle/>
          <a:p>
            <a:fld id="{AAFA42DB-C227-4582-942F-EDB01CF70CC7}" type="datetime1">
              <a:rPr lang="fr-FR" smtClean="0"/>
              <a:t>12/05/2025</a:t>
            </a:fld>
            <a:endParaRPr lang="fr-FR"/>
          </a:p>
        </p:txBody>
      </p:sp>
      <p:sp>
        <p:nvSpPr>
          <p:cNvPr id="5" name="Espace réservé du pied de page 4">
            <a:extLst>
              <a:ext uri="{FF2B5EF4-FFF2-40B4-BE49-F238E27FC236}">
                <a16:creationId xmlns:a16="http://schemas.microsoft.com/office/drawing/2014/main" id="{326C185D-EEAD-7843-F777-0ED14D7CC2F8}"/>
              </a:ext>
            </a:extLst>
          </p:cNvPr>
          <p:cNvSpPr>
            <a:spLocks noGrp="1"/>
          </p:cNvSpPr>
          <p:nvPr>
            <p:ph type="ftr" sz="quarter" idx="11"/>
          </p:nvPr>
        </p:nvSpPr>
        <p:spPr/>
        <p:txBody>
          <a:bodyPr/>
          <a:lstStyle/>
          <a:p>
            <a:r>
              <a:rPr lang="fr-FR"/>
              <a:t>GMP _Webinaire Etudiant 17/04/2023</a:t>
            </a:r>
          </a:p>
        </p:txBody>
      </p:sp>
      <p:sp>
        <p:nvSpPr>
          <p:cNvPr id="6" name="Espace réservé du numéro de diapositive 5">
            <a:extLst>
              <a:ext uri="{FF2B5EF4-FFF2-40B4-BE49-F238E27FC236}">
                <a16:creationId xmlns:a16="http://schemas.microsoft.com/office/drawing/2014/main" id="{173EDBD6-ECF6-6CB8-C919-3DDB4CD5EA1C}"/>
              </a:ext>
            </a:extLst>
          </p:cNvPr>
          <p:cNvSpPr>
            <a:spLocks noGrp="1"/>
          </p:cNvSpPr>
          <p:nvPr>
            <p:ph type="sldNum" sz="quarter" idx="12"/>
          </p:nvPr>
        </p:nvSpPr>
        <p:spPr/>
        <p:txBody>
          <a:bodyPr/>
          <a:lstStyle/>
          <a:p>
            <a:fld id="{F17033DE-9FDC-4DC9-9058-D4C87A4D69EF}" type="slidenum">
              <a:rPr lang="fr-FR" smtClean="0"/>
              <a:t>‹#›</a:t>
            </a:fld>
            <a:endParaRPr lang="fr-FR"/>
          </a:p>
        </p:txBody>
      </p:sp>
    </p:spTree>
    <p:extLst>
      <p:ext uri="{BB962C8B-B14F-4D97-AF65-F5344CB8AC3E}">
        <p14:creationId xmlns:p14="http://schemas.microsoft.com/office/powerpoint/2010/main" val="20036102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7966C0C-C0B6-9B5A-ADEA-56E719E2F08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03C5680-CE9B-26E4-74F1-28727F12DDD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3EF106F-E7EF-EA6E-8554-02AD352C2A6E}"/>
              </a:ext>
            </a:extLst>
          </p:cNvPr>
          <p:cNvSpPr>
            <a:spLocks noGrp="1"/>
          </p:cNvSpPr>
          <p:nvPr>
            <p:ph type="dt" sz="half" idx="10"/>
          </p:nvPr>
        </p:nvSpPr>
        <p:spPr/>
        <p:txBody>
          <a:bodyPr/>
          <a:lstStyle/>
          <a:p>
            <a:fld id="{2B5C5311-03C0-4777-B991-D555671877B2}" type="datetime1">
              <a:rPr lang="fr-FR" smtClean="0"/>
              <a:t>12/05/2025</a:t>
            </a:fld>
            <a:endParaRPr lang="fr-FR"/>
          </a:p>
        </p:txBody>
      </p:sp>
      <p:sp>
        <p:nvSpPr>
          <p:cNvPr id="5" name="Espace réservé du pied de page 4">
            <a:extLst>
              <a:ext uri="{FF2B5EF4-FFF2-40B4-BE49-F238E27FC236}">
                <a16:creationId xmlns:a16="http://schemas.microsoft.com/office/drawing/2014/main" id="{CFD0F4EA-CEDF-4717-E316-4679D5CBBC10}"/>
              </a:ext>
            </a:extLst>
          </p:cNvPr>
          <p:cNvSpPr>
            <a:spLocks noGrp="1"/>
          </p:cNvSpPr>
          <p:nvPr>
            <p:ph type="ftr" sz="quarter" idx="11"/>
          </p:nvPr>
        </p:nvSpPr>
        <p:spPr/>
        <p:txBody>
          <a:bodyPr/>
          <a:lstStyle/>
          <a:p>
            <a:r>
              <a:rPr lang="fr-FR"/>
              <a:t>GMP _Webinaire Etudiant 17/04/2023</a:t>
            </a:r>
          </a:p>
        </p:txBody>
      </p:sp>
      <p:sp>
        <p:nvSpPr>
          <p:cNvPr id="6" name="Espace réservé du numéro de diapositive 5">
            <a:extLst>
              <a:ext uri="{FF2B5EF4-FFF2-40B4-BE49-F238E27FC236}">
                <a16:creationId xmlns:a16="http://schemas.microsoft.com/office/drawing/2014/main" id="{2B23521D-52AB-3A01-1A52-774299C5257B}"/>
              </a:ext>
            </a:extLst>
          </p:cNvPr>
          <p:cNvSpPr>
            <a:spLocks noGrp="1"/>
          </p:cNvSpPr>
          <p:nvPr>
            <p:ph type="sldNum" sz="quarter" idx="12"/>
          </p:nvPr>
        </p:nvSpPr>
        <p:spPr/>
        <p:txBody>
          <a:bodyPr/>
          <a:lstStyle/>
          <a:p>
            <a:fld id="{F17033DE-9FDC-4DC9-9058-D4C87A4D69EF}" type="slidenum">
              <a:rPr lang="fr-FR" smtClean="0"/>
              <a:t>‹#›</a:t>
            </a:fld>
            <a:endParaRPr lang="fr-FR"/>
          </a:p>
        </p:txBody>
      </p:sp>
    </p:spTree>
    <p:extLst>
      <p:ext uri="{BB962C8B-B14F-4D97-AF65-F5344CB8AC3E}">
        <p14:creationId xmlns:p14="http://schemas.microsoft.com/office/powerpoint/2010/main" val="34660738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213E4D-A91A-90AA-94A5-6F3CF4CE910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D9C56C1-6812-00A4-12BA-194D8888DC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68B9C94-D5FC-2638-65A7-EEAB9C947BB3}"/>
              </a:ext>
            </a:extLst>
          </p:cNvPr>
          <p:cNvSpPr>
            <a:spLocks noGrp="1"/>
          </p:cNvSpPr>
          <p:nvPr>
            <p:ph type="dt" sz="half" idx="10"/>
          </p:nvPr>
        </p:nvSpPr>
        <p:spPr/>
        <p:txBody>
          <a:bodyPr/>
          <a:lstStyle/>
          <a:p>
            <a:fld id="{BCB68586-4642-4AFA-BE4D-1A0D17338F54}" type="datetimeFigureOut">
              <a:rPr lang="fr-FR" smtClean="0"/>
              <a:t>12/05/2025</a:t>
            </a:fld>
            <a:endParaRPr lang="fr-FR"/>
          </a:p>
        </p:txBody>
      </p:sp>
      <p:sp>
        <p:nvSpPr>
          <p:cNvPr id="5" name="Espace réservé du pied de page 4">
            <a:extLst>
              <a:ext uri="{FF2B5EF4-FFF2-40B4-BE49-F238E27FC236}">
                <a16:creationId xmlns:a16="http://schemas.microsoft.com/office/drawing/2014/main" id="{C4BE5B05-E10F-C7E8-5D56-62EC87D7E76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29ED97A-588E-F4EE-2C51-564C3B9BD845}"/>
              </a:ext>
            </a:extLst>
          </p:cNvPr>
          <p:cNvSpPr>
            <a:spLocks noGrp="1"/>
          </p:cNvSpPr>
          <p:nvPr>
            <p:ph type="sldNum" sz="quarter" idx="12"/>
          </p:nvPr>
        </p:nvSpPr>
        <p:spPr/>
        <p:txBody>
          <a:bodyPr/>
          <a:lstStyle/>
          <a:p>
            <a:fld id="{8716FD59-E57C-499E-8357-4B88812DA466}" type="slidenum">
              <a:rPr lang="fr-FR" smtClean="0"/>
              <a:t>‹#›</a:t>
            </a:fld>
            <a:endParaRPr lang="fr-FR"/>
          </a:p>
        </p:txBody>
      </p:sp>
    </p:spTree>
    <p:extLst>
      <p:ext uri="{BB962C8B-B14F-4D97-AF65-F5344CB8AC3E}">
        <p14:creationId xmlns:p14="http://schemas.microsoft.com/office/powerpoint/2010/main" val="1019543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D5377C-BF10-FF35-A163-F6A5EB4812E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EEA01D3-BFF7-699D-998C-82A7025764F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988B7E-5BEB-6B17-C810-FF8533B88866}"/>
              </a:ext>
            </a:extLst>
          </p:cNvPr>
          <p:cNvSpPr>
            <a:spLocks noGrp="1"/>
          </p:cNvSpPr>
          <p:nvPr>
            <p:ph type="dt" sz="half" idx="10"/>
          </p:nvPr>
        </p:nvSpPr>
        <p:spPr/>
        <p:txBody>
          <a:bodyPr/>
          <a:lstStyle/>
          <a:p>
            <a:fld id="{BCB68586-4642-4AFA-BE4D-1A0D17338F54}" type="datetimeFigureOut">
              <a:rPr lang="fr-FR" smtClean="0"/>
              <a:t>12/05/2025</a:t>
            </a:fld>
            <a:endParaRPr lang="fr-FR"/>
          </a:p>
        </p:txBody>
      </p:sp>
      <p:sp>
        <p:nvSpPr>
          <p:cNvPr id="5" name="Espace réservé du pied de page 4">
            <a:extLst>
              <a:ext uri="{FF2B5EF4-FFF2-40B4-BE49-F238E27FC236}">
                <a16:creationId xmlns:a16="http://schemas.microsoft.com/office/drawing/2014/main" id="{1FEDF7A3-090E-F661-19C8-FB0914A7FF8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9BEA10A-6FD8-9230-64FC-042898492747}"/>
              </a:ext>
            </a:extLst>
          </p:cNvPr>
          <p:cNvSpPr>
            <a:spLocks noGrp="1"/>
          </p:cNvSpPr>
          <p:nvPr>
            <p:ph type="sldNum" sz="quarter" idx="12"/>
          </p:nvPr>
        </p:nvSpPr>
        <p:spPr/>
        <p:txBody>
          <a:bodyPr/>
          <a:lstStyle/>
          <a:p>
            <a:fld id="{8716FD59-E57C-499E-8357-4B88812DA466}" type="slidenum">
              <a:rPr lang="fr-FR" smtClean="0"/>
              <a:t>‹#›</a:t>
            </a:fld>
            <a:endParaRPr lang="fr-FR"/>
          </a:p>
        </p:txBody>
      </p:sp>
    </p:spTree>
    <p:extLst>
      <p:ext uri="{BB962C8B-B14F-4D97-AF65-F5344CB8AC3E}">
        <p14:creationId xmlns:p14="http://schemas.microsoft.com/office/powerpoint/2010/main" val="28292641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39CF95-37C2-166D-9646-4517389E0B2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024929B-2781-5498-ACC0-CC9DD8D645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8E89CAA-D579-CF0A-D149-815A15E37266}"/>
              </a:ext>
            </a:extLst>
          </p:cNvPr>
          <p:cNvSpPr>
            <a:spLocks noGrp="1"/>
          </p:cNvSpPr>
          <p:nvPr>
            <p:ph type="dt" sz="half" idx="10"/>
          </p:nvPr>
        </p:nvSpPr>
        <p:spPr/>
        <p:txBody>
          <a:bodyPr/>
          <a:lstStyle/>
          <a:p>
            <a:fld id="{BCB68586-4642-4AFA-BE4D-1A0D17338F54}" type="datetimeFigureOut">
              <a:rPr lang="fr-FR" smtClean="0"/>
              <a:t>12/05/2025</a:t>
            </a:fld>
            <a:endParaRPr lang="fr-FR"/>
          </a:p>
        </p:txBody>
      </p:sp>
      <p:sp>
        <p:nvSpPr>
          <p:cNvPr id="5" name="Espace réservé du pied de page 4">
            <a:extLst>
              <a:ext uri="{FF2B5EF4-FFF2-40B4-BE49-F238E27FC236}">
                <a16:creationId xmlns:a16="http://schemas.microsoft.com/office/drawing/2014/main" id="{39F3B4EB-FF4E-FB17-1E53-5FFE47F26DB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3841EC5-3E34-1C07-384A-A2D3ECA6E84C}"/>
              </a:ext>
            </a:extLst>
          </p:cNvPr>
          <p:cNvSpPr>
            <a:spLocks noGrp="1"/>
          </p:cNvSpPr>
          <p:nvPr>
            <p:ph type="sldNum" sz="quarter" idx="12"/>
          </p:nvPr>
        </p:nvSpPr>
        <p:spPr/>
        <p:txBody>
          <a:bodyPr/>
          <a:lstStyle/>
          <a:p>
            <a:fld id="{8716FD59-E57C-499E-8357-4B88812DA466}" type="slidenum">
              <a:rPr lang="fr-FR" smtClean="0"/>
              <a:t>‹#›</a:t>
            </a:fld>
            <a:endParaRPr lang="fr-FR"/>
          </a:p>
        </p:txBody>
      </p:sp>
    </p:spTree>
    <p:extLst>
      <p:ext uri="{BB962C8B-B14F-4D97-AF65-F5344CB8AC3E}">
        <p14:creationId xmlns:p14="http://schemas.microsoft.com/office/powerpoint/2010/main" val="37725725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9051FC-BBE2-D3B6-C8EB-491D032CE9B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3AF342B-F1BF-6A68-8892-6DD24516574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AC9FF89-558B-1A5D-2D34-B98C20302AD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E33701E-D819-8D26-99CF-F3417A79AF2C}"/>
              </a:ext>
            </a:extLst>
          </p:cNvPr>
          <p:cNvSpPr>
            <a:spLocks noGrp="1"/>
          </p:cNvSpPr>
          <p:nvPr>
            <p:ph type="dt" sz="half" idx="10"/>
          </p:nvPr>
        </p:nvSpPr>
        <p:spPr/>
        <p:txBody>
          <a:bodyPr/>
          <a:lstStyle/>
          <a:p>
            <a:fld id="{BCB68586-4642-4AFA-BE4D-1A0D17338F54}" type="datetimeFigureOut">
              <a:rPr lang="fr-FR" smtClean="0"/>
              <a:t>12/05/2025</a:t>
            </a:fld>
            <a:endParaRPr lang="fr-FR"/>
          </a:p>
        </p:txBody>
      </p:sp>
      <p:sp>
        <p:nvSpPr>
          <p:cNvPr id="6" name="Espace réservé du pied de page 5">
            <a:extLst>
              <a:ext uri="{FF2B5EF4-FFF2-40B4-BE49-F238E27FC236}">
                <a16:creationId xmlns:a16="http://schemas.microsoft.com/office/drawing/2014/main" id="{A078FF96-2736-C732-F875-B9AEE6A5492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A6FDD3A-A2CF-9328-B6BB-635A261D5A42}"/>
              </a:ext>
            </a:extLst>
          </p:cNvPr>
          <p:cNvSpPr>
            <a:spLocks noGrp="1"/>
          </p:cNvSpPr>
          <p:nvPr>
            <p:ph type="sldNum" sz="quarter" idx="12"/>
          </p:nvPr>
        </p:nvSpPr>
        <p:spPr/>
        <p:txBody>
          <a:bodyPr/>
          <a:lstStyle/>
          <a:p>
            <a:fld id="{8716FD59-E57C-499E-8357-4B88812DA466}" type="slidenum">
              <a:rPr lang="fr-FR" smtClean="0"/>
              <a:t>‹#›</a:t>
            </a:fld>
            <a:endParaRPr lang="fr-FR"/>
          </a:p>
        </p:txBody>
      </p:sp>
    </p:spTree>
    <p:extLst>
      <p:ext uri="{BB962C8B-B14F-4D97-AF65-F5344CB8AC3E}">
        <p14:creationId xmlns:p14="http://schemas.microsoft.com/office/powerpoint/2010/main" val="26849301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E5A0AE-D81F-9CAC-78C9-4548FD1576D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D2279EA-06F4-8959-32B1-2EC07CEFEF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2A34EAC-65E8-6DDE-495C-52E941C374F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B20F2AB-5818-B3EC-F19A-9E739065C8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F44C76A-EC87-B225-8066-B9226DA0044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C515F3D-04A0-BD18-B5EE-7626319B1FEE}"/>
              </a:ext>
            </a:extLst>
          </p:cNvPr>
          <p:cNvSpPr>
            <a:spLocks noGrp="1"/>
          </p:cNvSpPr>
          <p:nvPr>
            <p:ph type="dt" sz="half" idx="10"/>
          </p:nvPr>
        </p:nvSpPr>
        <p:spPr/>
        <p:txBody>
          <a:bodyPr/>
          <a:lstStyle/>
          <a:p>
            <a:fld id="{BCB68586-4642-4AFA-BE4D-1A0D17338F54}" type="datetimeFigureOut">
              <a:rPr lang="fr-FR" smtClean="0"/>
              <a:t>12/05/2025</a:t>
            </a:fld>
            <a:endParaRPr lang="fr-FR"/>
          </a:p>
        </p:txBody>
      </p:sp>
      <p:sp>
        <p:nvSpPr>
          <p:cNvPr id="8" name="Espace réservé du pied de page 7">
            <a:extLst>
              <a:ext uri="{FF2B5EF4-FFF2-40B4-BE49-F238E27FC236}">
                <a16:creationId xmlns:a16="http://schemas.microsoft.com/office/drawing/2014/main" id="{D3BE6FBE-7556-B0AC-B05E-8B611E1F7E8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B8CE40B-8D8B-8024-E58D-9D60A266C4AE}"/>
              </a:ext>
            </a:extLst>
          </p:cNvPr>
          <p:cNvSpPr>
            <a:spLocks noGrp="1"/>
          </p:cNvSpPr>
          <p:nvPr>
            <p:ph type="sldNum" sz="quarter" idx="12"/>
          </p:nvPr>
        </p:nvSpPr>
        <p:spPr/>
        <p:txBody>
          <a:bodyPr/>
          <a:lstStyle/>
          <a:p>
            <a:fld id="{8716FD59-E57C-499E-8357-4B88812DA466}" type="slidenum">
              <a:rPr lang="fr-FR" smtClean="0"/>
              <a:t>‹#›</a:t>
            </a:fld>
            <a:endParaRPr lang="fr-FR"/>
          </a:p>
        </p:txBody>
      </p:sp>
    </p:spTree>
    <p:extLst>
      <p:ext uri="{BB962C8B-B14F-4D97-AF65-F5344CB8AC3E}">
        <p14:creationId xmlns:p14="http://schemas.microsoft.com/office/powerpoint/2010/main" val="2924222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551187-BFB3-4552-B707-6CB2C7AD43E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7245458-22E6-675C-76FA-D99828E121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3AFA8DE-A44B-029A-C98B-92FAE7349533}"/>
              </a:ext>
            </a:extLst>
          </p:cNvPr>
          <p:cNvSpPr>
            <a:spLocks noGrp="1"/>
          </p:cNvSpPr>
          <p:nvPr>
            <p:ph type="dt" sz="half" idx="10"/>
          </p:nvPr>
        </p:nvSpPr>
        <p:spPr/>
        <p:txBody>
          <a:bodyPr/>
          <a:lstStyle/>
          <a:p>
            <a:fld id="{14961579-2ABF-491E-9EAD-4D574B2C731C}" type="datetime1">
              <a:rPr lang="fr-FR" smtClean="0"/>
              <a:t>12/05/2025</a:t>
            </a:fld>
            <a:endParaRPr lang="fr-FR"/>
          </a:p>
        </p:txBody>
      </p:sp>
      <p:sp>
        <p:nvSpPr>
          <p:cNvPr id="5" name="Espace réservé du pied de page 4">
            <a:extLst>
              <a:ext uri="{FF2B5EF4-FFF2-40B4-BE49-F238E27FC236}">
                <a16:creationId xmlns:a16="http://schemas.microsoft.com/office/drawing/2014/main" id="{23EEC8FD-994F-82DA-2546-CB5425DBE4A6}"/>
              </a:ext>
            </a:extLst>
          </p:cNvPr>
          <p:cNvSpPr>
            <a:spLocks noGrp="1"/>
          </p:cNvSpPr>
          <p:nvPr>
            <p:ph type="ftr" sz="quarter" idx="11"/>
          </p:nvPr>
        </p:nvSpPr>
        <p:spPr/>
        <p:txBody>
          <a:bodyPr/>
          <a:lstStyle/>
          <a:p>
            <a:r>
              <a:rPr lang="fr-FR"/>
              <a:t>GMP _Webinaire Etudiant 17/04/2023</a:t>
            </a:r>
          </a:p>
        </p:txBody>
      </p:sp>
      <p:sp>
        <p:nvSpPr>
          <p:cNvPr id="6" name="Espace réservé du numéro de diapositive 5">
            <a:extLst>
              <a:ext uri="{FF2B5EF4-FFF2-40B4-BE49-F238E27FC236}">
                <a16:creationId xmlns:a16="http://schemas.microsoft.com/office/drawing/2014/main" id="{0D74856D-5F8C-9B82-4919-8E8D86BA5D5B}"/>
              </a:ext>
            </a:extLst>
          </p:cNvPr>
          <p:cNvSpPr>
            <a:spLocks noGrp="1"/>
          </p:cNvSpPr>
          <p:nvPr>
            <p:ph type="sldNum" sz="quarter" idx="12"/>
          </p:nvPr>
        </p:nvSpPr>
        <p:spPr/>
        <p:txBody>
          <a:bodyPr/>
          <a:lstStyle/>
          <a:p>
            <a:fld id="{6AD8D4CC-3832-477C-A11A-E3FC3B5E7192}" type="slidenum">
              <a:rPr lang="fr-FR" smtClean="0"/>
              <a:t>‹#›</a:t>
            </a:fld>
            <a:endParaRPr lang="fr-FR"/>
          </a:p>
        </p:txBody>
      </p:sp>
    </p:spTree>
    <p:extLst>
      <p:ext uri="{BB962C8B-B14F-4D97-AF65-F5344CB8AC3E}">
        <p14:creationId xmlns:p14="http://schemas.microsoft.com/office/powerpoint/2010/main" val="36181805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A0BD9B-E5F7-C5AF-35CC-2EC98D32557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CE0294E-4639-F21A-EC1B-F459FBDBA0E6}"/>
              </a:ext>
            </a:extLst>
          </p:cNvPr>
          <p:cNvSpPr>
            <a:spLocks noGrp="1"/>
          </p:cNvSpPr>
          <p:nvPr>
            <p:ph type="dt" sz="half" idx="10"/>
          </p:nvPr>
        </p:nvSpPr>
        <p:spPr/>
        <p:txBody>
          <a:bodyPr/>
          <a:lstStyle/>
          <a:p>
            <a:fld id="{BCB68586-4642-4AFA-BE4D-1A0D17338F54}" type="datetimeFigureOut">
              <a:rPr lang="fr-FR" smtClean="0"/>
              <a:t>12/05/2025</a:t>
            </a:fld>
            <a:endParaRPr lang="fr-FR"/>
          </a:p>
        </p:txBody>
      </p:sp>
      <p:sp>
        <p:nvSpPr>
          <p:cNvPr id="4" name="Espace réservé du pied de page 3">
            <a:extLst>
              <a:ext uri="{FF2B5EF4-FFF2-40B4-BE49-F238E27FC236}">
                <a16:creationId xmlns:a16="http://schemas.microsoft.com/office/drawing/2014/main" id="{8CD10549-FE7E-A9A7-AACE-4107C8BF847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729DDC7-4217-BD0F-BDFC-06D7427C4E5A}"/>
              </a:ext>
            </a:extLst>
          </p:cNvPr>
          <p:cNvSpPr>
            <a:spLocks noGrp="1"/>
          </p:cNvSpPr>
          <p:nvPr>
            <p:ph type="sldNum" sz="quarter" idx="12"/>
          </p:nvPr>
        </p:nvSpPr>
        <p:spPr/>
        <p:txBody>
          <a:bodyPr/>
          <a:lstStyle/>
          <a:p>
            <a:fld id="{8716FD59-E57C-499E-8357-4B88812DA466}" type="slidenum">
              <a:rPr lang="fr-FR" smtClean="0"/>
              <a:t>‹#›</a:t>
            </a:fld>
            <a:endParaRPr lang="fr-FR"/>
          </a:p>
        </p:txBody>
      </p:sp>
    </p:spTree>
    <p:extLst>
      <p:ext uri="{BB962C8B-B14F-4D97-AF65-F5344CB8AC3E}">
        <p14:creationId xmlns:p14="http://schemas.microsoft.com/office/powerpoint/2010/main" val="26501699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6F9C8B7-51A8-1646-8483-9697A4F45CC4}"/>
              </a:ext>
            </a:extLst>
          </p:cNvPr>
          <p:cNvSpPr>
            <a:spLocks noGrp="1"/>
          </p:cNvSpPr>
          <p:nvPr>
            <p:ph type="dt" sz="half" idx="10"/>
          </p:nvPr>
        </p:nvSpPr>
        <p:spPr/>
        <p:txBody>
          <a:bodyPr/>
          <a:lstStyle/>
          <a:p>
            <a:fld id="{BCB68586-4642-4AFA-BE4D-1A0D17338F54}" type="datetimeFigureOut">
              <a:rPr lang="fr-FR" smtClean="0"/>
              <a:t>12/05/2025</a:t>
            </a:fld>
            <a:endParaRPr lang="fr-FR"/>
          </a:p>
        </p:txBody>
      </p:sp>
      <p:sp>
        <p:nvSpPr>
          <p:cNvPr id="3" name="Espace réservé du pied de page 2">
            <a:extLst>
              <a:ext uri="{FF2B5EF4-FFF2-40B4-BE49-F238E27FC236}">
                <a16:creationId xmlns:a16="http://schemas.microsoft.com/office/drawing/2014/main" id="{C19C28B6-C23B-6076-5EE9-4A4733A297C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B9ACD45-6D30-C7DF-4D91-A5915FCB212E}"/>
              </a:ext>
            </a:extLst>
          </p:cNvPr>
          <p:cNvSpPr>
            <a:spLocks noGrp="1"/>
          </p:cNvSpPr>
          <p:nvPr>
            <p:ph type="sldNum" sz="quarter" idx="12"/>
          </p:nvPr>
        </p:nvSpPr>
        <p:spPr/>
        <p:txBody>
          <a:bodyPr/>
          <a:lstStyle/>
          <a:p>
            <a:fld id="{8716FD59-E57C-499E-8357-4B88812DA466}" type="slidenum">
              <a:rPr lang="fr-FR" smtClean="0"/>
              <a:t>‹#›</a:t>
            </a:fld>
            <a:endParaRPr lang="fr-FR"/>
          </a:p>
        </p:txBody>
      </p:sp>
    </p:spTree>
    <p:extLst>
      <p:ext uri="{BB962C8B-B14F-4D97-AF65-F5344CB8AC3E}">
        <p14:creationId xmlns:p14="http://schemas.microsoft.com/office/powerpoint/2010/main" val="28273077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5DE4A5-8006-1534-3589-0017214A982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6E5B811-E05C-CD92-34C0-D777F28C4A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697493F-DE0A-CECE-AA75-2C80906B52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9D6FD4C-FD21-C820-F437-FB929765BD0C}"/>
              </a:ext>
            </a:extLst>
          </p:cNvPr>
          <p:cNvSpPr>
            <a:spLocks noGrp="1"/>
          </p:cNvSpPr>
          <p:nvPr>
            <p:ph type="dt" sz="half" idx="10"/>
          </p:nvPr>
        </p:nvSpPr>
        <p:spPr/>
        <p:txBody>
          <a:bodyPr/>
          <a:lstStyle/>
          <a:p>
            <a:fld id="{BCB68586-4642-4AFA-BE4D-1A0D17338F54}" type="datetimeFigureOut">
              <a:rPr lang="fr-FR" smtClean="0"/>
              <a:t>12/05/2025</a:t>
            </a:fld>
            <a:endParaRPr lang="fr-FR"/>
          </a:p>
        </p:txBody>
      </p:sp>
      <p:sp>
        <p:nvSpPr>
          <p:cNvPr id="6" name="Espace réservé du pied de page 5">
            <a:extLst>
              <a:ext uri="{FF2B5EF4-FFF2-40B4-BE49-F238E27FC236}">
                <a16:creationId xmlns:a16="http://schemas.microsoft.com/office/drawing/2014/main" id="{47A09C9D-325F-E55E-8C03-307A49849E0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700924A-F25D-3A34-B96C-FA577EBAEA15}"/>
              </a:ext>
            </a:extLst>
          </p:cNvPr>
          <p:cNvSpPr>
            <a:spLocks noGrp="1"/>
          </p:cNvSpPr>
          <p:nvPr>
            <p:ph type="sldNum" sz="quarter" idx="12"/>
          </p:nvPr>
        </p:nvSpPr>
        <p:spPr/>
        <p:txBody>
          <a:bodyPr/>
          <a:lstStyle/>
          <a:p>
            <a:fld id="{8716FD59-E57C-499E-8357-4B88812DA466}" type="slidenum">
              <a:rPr lang="fr-FR" smtClean="0"/>
              <a:t>‹#›</a:t>
            </a:fld>
            <a:endParaRPr lang="fr-FR"/>
          </a:p>
        </p:txBody>
      </p:sp>
    </p:spTree>
    <p:extLst>
      <p:ext uri="{BB962C8B-B14F-4D97-AF65-F5344CB8AC3E}">
        <p14:creationId xmlns:p14="http://schemas.microsoft.com/office/powerpoint/2010/main" val="31041323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773542-A255-5723-2B3C-F62844321EC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01F03B1-B8E1-2D58-82A8-BA60FD6296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9896D99-9505-8121-E400-53F90D57F4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48603C2-9DDD-65FC-7503-8CA2616B8B9D}"/>
              </a:ext>
            </a:extLst>
          </p:cNvPr>
          <p:cNvSpPr>
            <a:spLocks noGrp="1"/>
          </p:cNvSpPr>
          <p:nvPr>
            <p:ph type="dt" sz="half" idx="10"/>
          </p:nvPr>
        </p:nvSpPr>
        <p:spPr/>
        <p:txBody>
          <a:bodyPr/>
          <a:lstStyle/>
          <a:p>
            <a:fld id="{BCB68586-4642-4AFA-BE4D-1A0D17338F54}" type="datetimeFigureOut">
              <a:rPr lang="fr-FR" smtClean="0"/>
              <a:t>12/05/2025</a:t>
            </a:fld>
            <a:endParaRPr lang="fr-FR"/>
          </a:p>
        </p:txBody>
      </p:sp>
      <p:sp>
        <p:nvSpPr>
          <p:cNvPr id="6" name="Espace réservé du pied de page 5">
            <a:extLst>
              <a:ext uri="{FF2B5EF4-FFF2-40B4-BE49-F238E27FC236}">
                <a16:creationId xmlns:a16="http://schemas.microsoft.com/office/drawing/2014/main" id="{CD765486-3D90-F4AB-75B7-A358A2DBDE7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8F4DD51-16CC-FC19-F710-1C87EC610CAA}"/>
              </a:ext>
            </a:extLst>
          </p:cNvPr>
          <p:cNvSpPr>
            <a:spLocks noGrp="1"/>
          </p:cNvSpPr>
          <p:nvPr>
            <p:ph type="sldNum" sz="quarter" idx="12"/>
          </p:nvPr>
        </p:nvSpPr>
        <p:spPr/>
        <p:txBody>
          <a:bodyPr/>
          <a:lstStyle/>
          <a:p>
            <a:fld id="{8716FD59-E57C-499E-8357-4B88812DA466}" type="slidenum">
              <a:rPr lang="fr-FR" smtClean="0"/>
              <a:t>‹#›</a:t>
            </a:fld>
            <a:endParaRPr lang="fr-FR"/>
          </a:p>
        </p:txBody>
      </p:sp>
    </p:spTree>
    <p:extLst>
      <p:ext uri="{BB962C8B-B14F-4D97-AF65-F5344CB8AC3E}">
        <p14:creationId xmlns:p14="http://schemas.microsoft.com/office/powerpoint/2010/main" val="25487517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A3517B-F72B-AE35-B8DF-0DD497F56AD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E76CDFF-A648-83EB-8B7A-0DF2DFBC9BF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01F2EB5-F167-2E10-82C9-077D85C60FF8}"/>
              </a:ext>
            </a:extLst>
          </p:cNvPr>
          <p:cNvSpPr>
            <a:spLocks noGrp="1"/>
          </p:cNvSpPr>
          <p:nvPr>
            <p:ph type="dt" sz="half" idx="10"/>
          </p:nvPr>
        </p:nvSpPr>
        <p:spPr/>
        <p:txBody>
          <a:bodyPr/>
          <a:lstStyle/>
          <a:p>
            <a:fld id="{BCB68586-4642-4AFA-BE4D-1A0D17338F54}" type="datetimeFigureOut">
              <a:rPr lang="fr-FR" smtClean="0"/>
              <a:t>12/05/2025</a:t>
            </a:fld>
            <a:endParaRPr lang="fr-FR"/>
          </a:p>
        </p:txBody>
      </p:sp>
      <p:sp>
        <p:nvSpPr>
          <p:cNvPr id="5" name="Espace réservé du pied de page 4">
            <a:extLst>
              <a:ext uri="{FF2B5EF4-FFF2-40B4-BE49-F238E27FC236}">
                <a16:creationId xmlns:a16="http://schemas.microsoft.com/office/drawing/2014/main" id="{46577FE1-4E32-A96F-8DA2-719C8855029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9BD7373-4361-10A8-C5D1-2821031683F1}"/>
              </a:ext>
            </a:extLst>
          </p:cNvPr>
          <p:cNvSpPr>
            <a:spLocks noGrp="1"/>
          </p:cNvSpPr>
          <p:nvPr>
            <p:ph type="sldNum" sz="quarter" idx="12"/>
          </p:nvPr>
        </p:nvSpPr>
        <p:spPr/>
        <p:txBody>
          <a:bodyPr/>
          <a:lstStyle/>
          <a:p>
            <a:fld id="{8716FD59-E57C-499E-8357-4B88812DA466}" type="slidenum">
              <a:rPr lang="fr-FR" smtClean="0"/>
              <a:t>‹#›</a:t>
            </a:fld>
            <a:endParaRPr lang="fr-FR"/>
          </a:p>
        </p:txBody>
      </p:sp>
    </p:spTree>
    <p:extLst>
      <p:ext uri="{BB962C8B-B14F-4D97-AF65-F5344CB8AC3E}">
        <p14:creationId xmlns:p14="http://schemas.microsoft.com/office/powerpoint/2010/main" val="18312763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556FCC2-D065-93E4-7686-C8EF7DC46B2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851CE45-0098-5A72-05D8-A6A45187EFB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23A17F9-A9E4-FF88-854C-35D433DEC5BA}"/>
              </a:ext>
            </a:extLst>
          </p:cNvPr>
          <p:cNvSpPr>
            <a:spLocks noGrp="1"/>
          </p:cNvSpPr>
          <p:nvPr>
            <p:ph type="dt" sz="half" idx="10"/>
          </p:nvPr>
        </p:nvSpPr>
        <p:spPr/>
        <p:txBody>
          <a:bodyPr/>
          <a:lstStyle/>
          <a:p>
            <a:fld id="{BCB68586-4642-4AFA-BE4D-1A0D17338F54}" type="datetimeFigureOut">
              <a:rPr lang="fr-FR" smtClean="0"/>
              <a:t>12/05/2025</a:t>
            </a:fld>
            <a:endParaRPr lang="fr-FR"/>
          </a:p>
        </p:txBody>
      </p:sp>
      <p:sp>
        <p:nvSpPr>
          <p:cNvPr id="5" name="Espace réservé du pied de page 4">
            <a:extLst>
              <a:ext uri="{FF2B5EF4-FFF2-40B4-BE49-F238E27FC236}">
                <a16:creationId xmlns:a16="http://schemas.microsoft.com/office/drawing/2014/main" id="{31B6EA90-1BA7-5A9B-4622-501DE7FAD55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07F8CB8-F891-8A0A-E22E-09CA989F23F7}"/>
              </a:ext>
            </a:extLst>
          </p:cNvPr>
          <p:cNvSpPr>
            <a:spLocks noGrp="1"/>
          </p:cNvSpPr>
          <p:nvPr>
            <p:ph type="sldNum" sz="quarter" idx="12"/>
          </p:nvPr>
        </p:nvSpPr>
        <p:spPr/>
        <p:txBody>
          <a:bodyPr/>
          <a:lstStyle/>
          <a:p>
            <a:fld id="{8716FD59-E57C-499E-8357-4B88812DA466}" type="slidenum">
              <a:rPr lang="fr-FR" smtClean="0"/>
              <a:t>‹#›</a:t>
            </a:fld>
            <a:endParaRPr lang="fr-FR"/>
          </a:p>
        </p:txBody>
      </p:sp>
    </p:spTree>
    <p:extLst>
      <p:ext uri="{BB962C8B-B14F-4D97-AF65-F5344CB8AC3E}">
        <p14:creationId xmlns:p14="http://schemas.microsoft.com/office/powerpoint/2010/main" val="7152193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8437FD-C69F-419E-22E6-94A9DBC7B1C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45F2280-0ED4-0461-DF9D-589B456B22EC}"/>
              </a:ext>
            </a:extLst>
          </p:cNvPr>
          <p:cNvSpPr>
            <a:spLocks noGrp="1"/>
          </p:cNvSpPr>
          <p:nvPr>
            <p:ph type="dt" sz="half" idx="10"/>
          </p:nvPr>
        </p:nvSpPr>
        <p:spPr/>
        <p:txBody>
          <a:bodyPr/>
          <a:lstStyle/>
          <a:p>
            <a:fld id="{BCB68586-4642-4AFA-BE4D-1A0D17338F54}" type="datetimeFigureOut">
              <a:rPr lang="fr-FR" smtClean="0"/>
              <a:t>12/05/2025</a:t>
            </a:fld>
            <a:endParaRPr lang="fr-FR"/>
          </a:p>
        </p:txBody>
      </p:sp>
      <p:sp>
        <p:nvSpPr>
          <p:cNvPr id="4" name="Espace réservé du pied de page 3">
            <a:extLst>
              <a:ext uri="{FF2B5EF4-FFF2-40B4-BE49-F238E27FC236}">
                <a16:creationId xmlns:a16="http://schemas.microsoft.com/office/drawing/2014/main" id="{65033472-2EE5-8148-EC0C-B961425A56B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4736C23-1013-A247-9B3C-AA3DEA28861E}"/>
              </a:ext>
            </a:extLst>
          </p:cNvPr>
          <p:cNvSpPr>
            <a:spLocks noGrp="1"/>
          </p:cNvSpPr>
          <p:nvPr>
            <p:ph type="sldNum" sz="quarter" idx="12"/>
          </p:nvPr>
        </p:nvSpPr>
        <p:spPr/>
        <p:txBody>
          <a:bodyPr/>
          <a:lstStyle/>
          <a:p>
            <a:fld id="{8716FD59-E57C-499E-8357-4B88812DA466}" type="slidenum">
              <a:rPr lang="fr-FR" smtClean="0"/>
              <a:t>‹#›</a:t>
            </a:fld>
            <a:endParaRPr lang="fr-FR"/>
          </a:p>
        </p:txBody>
      </p:sp>
    </p:spTree>
    <p:extLst>
      <p:ext uri="{BB962C8B-B14F-4D97-AF65-F5344CB8AC3E}">
        <p14:creationId xmlns:p14="http://schemas.microsoft.com/office/powerpoint/2010/main" val="212437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EEB71D-8F6A-4151-A594-8A6BED09E79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05CD83E-72FF-8FD9-A6AB-BDF2330A1FD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0C0DA47-4218-B8EE-F7B0-52944EEDED0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236999D-02DE-2D2C-9FEE-6BA856397C75}"/>
              </a:ext>
            </a:extLst>
          </p:cNvPr>
          <p:cNvSpPr>
            <a:spLocks noGrp="1"/>
          </p:cNvSpPr>
          <p:nvPr>
            <p:ph type="dt" sz="half" idx="10"/>
          </p:nvPr>
        </p:nvSpPr>
        <p:spPr/>
        <p:txBody>
          <a:bodyPr/>
          <a:lstStyle/>
          <a:p>
            <a:fld id="{C7C742F5-58C7-4A9A-ACDC-2E1CFB771E8B}" type="datetime1">
              <a:rPr lang="fr-FR" smtClean="0"/>
              <a:t>12/05/2025</a:t>
            </a:fld>
            <a:endParaRPr lang="fr-FR"/>
          </a:p>
        </p:txBody>
      </p:sp>
      <p:sp>
        <p:nvSpPr>
          <p:cNvPr id="6" name="Espace réservé du pied de page 5">
            <a:extLst>
              <a:ext uri="{FF2B5EF4-FFF2-40B4-BE49-F238E27FC236}">
                <a16:creationId xmlns:a16="http://schemas.microsoft.com/office/drawing/2014/main" id="{75C2D64A-6EB1-A6A2-FC72-7F8CB8A6BF48}"/>
              </a:ext>
            </a:extLst>
          </p:cNvPr>
          <p:cNvSpPr>
            <a:spLocks noGrp="1"/>
          </p:cNvSpPr>
          <p:nvPr>
            <p:ph type="ftr" sz="quarter" idx="11"/>
          </p:nvPr>
        </p:nvSpPr>
        <p:spPr/>
        <p:txBody>
          <a:bodyPr/>
          <a:lstStyle/>
          <a:p>
            <a:r>
              <a:rPr lang="fr-FR"/>
              <a:t>GMP _Webinaire Etudiant 17/04/2023</a:t>
            </a:r>
          </a:p>
        </p:txBody>
      </p:sp>
      <p:sp>
        <p:nvSpPr>
          <p:cNvPr id="7" name="Espace réservé du numéro de diapositive 6">
            <a:extLst>
              <a:ext uri="{FF2B5EF4-FFF2-40B4-BE49-F238E27FC236}">
                <a16:creationId xmlns:a16="http://schemas.microsoft.com/office/drawing/2014/main" id="{82C98DA6-2A0C-6FFC-F032-02C960181FC9}"/>
              </a:ext>
            </a:extLst>
          </p:cNvPr>
          <p:cNvSpPr>
            <a:spLocks noGrp="1"/>
          </p:cNvSpPr>
          <p:nvPr>
            <p:ph type="sldNum" sz="quarter" idx="12"/>
          </p:nvPr>
        </p:nvSpPr>
        <p:spPr/>
        <p:txBody>
          <a:bodyPr/>
          <a:lstStyle/>
          <a:p>
            <a:fld id="{6AD8D4CC-3832-477C-A11A-E3FC3B5E7192}" type="slidenum">
              <a:rPr lang="fr-FR" smtClean="0"/>
              <a:t>‹#›</a:t>
            </a:fld>
            <a:endParaRPr lang="fr-FR"/>
          </a:p>
        </p:txBody>
      </p:sp>
    </p:spTree>
    <p:extLst>
      <p:ext uri="{BB962C8B-B14F-4D97-AF65-F5344CB8AC3E}">
        <p14:creationId xmlns:p14="http://schemas.microsoft.com/office/powerpoint/2010/main" val="685581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04DD4B-746C-8ADF-8948-8E0A327D4F9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663D4D5-9DC4-BF77-2E7C-41DDC01E45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3EDE42B-1158-C2C4-00AE-10FC33EB5AC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0658D6E-D252-A2C4-33E1-A30A58CD1E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C80E1D8-61CF-686E-DE3B-F78BD83C84E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EE13E06-EEBC-F641-14E7-3ECE24D78A0A}"/>
              </a:ext>
            </a:extLst>
          </p:cNvPr>
          <p:cNvSpPr>
            <a:spLocks noGrp="1"/>
          </p:cNvSpPr>
          <p:nvPr>
            <p:ph type="dt" sz="half" idx="10"/>
          </p:nvPr>
        </p:nvSpPr>
        <p:spPr/>
        <p:txBody>
          <a:bodyPr/>
          <a:lstStyle/>
          <a:p>
            <a:fld id="{81B98628-AC76-48F7-A7B5-041D4AC441BD}" type="datetime1">
              <a:rPr lang="fr-FR" smtClean="0"/>
              <a:t>12/05/2025</a:t>
            </a:fld>
            <a:endParaRPr lang="fr-FR"/>
          </a:p>
        </p:txBody>
      </p:sp>
      <p:sp>
        <p:nvSpPr>
          <p:cNvPr id="8" name="Espace réservé du pied de page 7">
            <a:extLst>
              <a:ext uri="{FF2B5EF4-FFF2-40B4-BE49-F238E27FC236}">
                <a16:creationId xmlns:a16="http://schemas.microsoft.com/office/drawing/2014/main" id="{0C1FBC07-D57B-14E0-7915-63D1DD7D20E7}"/>
              </a:ext>
            </a:extLst>
          </p:cNvPr>
          <p:cNvSpPr>
            <a:spLocks noGrp="1"/>
          </p:cNvSpPr>
          <p:nvPr>
            <p:ph type="ftr" sz="quarter" idx="11"/>
          </p:nvPr>
        </p:nvSpPr>
        <p:spPr/>
        <p:txBody>
          <a:bodyPr/>
          <a:lstStyle/>
          <a:p>
            <a:r>
              <a:rPr lang="fr-FR"/>
              <a:t>GMP _Webinaire Etudiant 17/04/2023</a:t>
            </a:r>
          </a:p>
        </p:txBody>
      </p:sp>
      <p:sp>
        <p:nvSpPr>
          <p:cNvPr id="9" name="Espace réservé du numéro de diapositive 8">
            <a:extLst>
              <a:ext uri="{FF2B5EF4-FFF2-40B4-BE49-F238E27FC236}">
                <a16:creationId xmlns:a16="http://schemas.microsoft.com/office/drawing/2014/main" id="{E335B0C0-B95D-EC10-AC61-1AAC902B78B8}"/>
              </a:ext>
            </a:extLst>
          </p:cNvPr>
          <p:cNvSpPr>
            <a:spLocks noGrp="1"/>
          </p:cNvSpPr>
          <p:nvPr>
            <p:ph type="sldNum" sz="quarter" idx="12"/>
          </p:nvPr>
        </p:nvSpPr>
        <p:spPr/>
        <p:txBody>
          <a:bodyPr/>
          <a:lstStyle/>
          <a:p>
            <a:fld id="{6AD8D4CC-3832-477C-A11A-E3FC3B5E7192}" type="slidenum">
              <a:rPr lang="fr-FR" smtClean="0"/>
              <a:t>‹#›</a:t>
            </a:fld>
            <a:endParaRPr lang="fr-FR"/>
          </a:p>
        </p:txBody>
      </p:sp>
    </p:spTree>
    <p:extLst>
      <p:ext uri="{BB962C8B-B14F-4D97-AF65-F5344CB8AC3E}">
        <p14:creationId xmlns:p14="http://schemas.microsoft.com/office/powerpoint/2010/main" val="152799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CCF254-765D-A4F4-0983-DAE1FA3634F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F780698-1DA2-831A-47D3-12BCFCAB3444}"/>
              </a:ext>
            </a:extLst>
          </p:cNvPr>
          <p:cNvSpPr>
            <a:spLocks noGrp="1"/>
          </p:cNvSpPr>
          <p:nvPr>
            <p:ph type="dt" sz="half" idx="10"/>
          </p:nvPr>
        </p:nvSpPr>
        <p:spPr/>
        <p:txBody>
          <a:bodyPr/>
          <a:lstStyle/>
          <a:p>
            <a:fld id="{48831991-A7FB-4884-9A03-B1D01337EA7D}" type="datetime1">
              <a:rPr lang="fr-FR" smtClean="0"/>
              <a:t>12/05/2025</a:t>
            </a:fld>
            <a:endParaRPr lang="fr-FR"/>
          </a:p>
        </p:txBody>
      </p:sp>
      <p:sp>
        <p:nvSpPr>
          <p:cNvPr id="4" name="Espace réservé du pied de page 3">
            <a:extLst>
              <a:ext uri="{FF2B5EF4-FFF2-40B4-BE49-F238E27FC236}">
                <a16:creationId xmlns:a16="http://schemas.microsoft.com/office/drawing/2014/main" id="{B0FEBFC6-3F84-B571-67FE-6DE39A066D0D}"/>
              </a:ext>
            </a:extLst>
          </p:cNvPr>
          <p:cNvSpPr>
            <a:spLocks noGrp="1"/>
          </p:cNvSpPr>
          <p:nvPr>
            <p:ph type="ftr" sz="quarter" idx="11"/>
          </p:nvPr>
        </p:nvSpPr>
        <p:spPr/>
        <p:txBody>
          <a:bodyPr/>
          <a:lstStyle/>
          <a:p>
            <a:r>
              <a:rPr lang="fr-FR"/>
              <a:t>GMP _Webinaire Etudiant 17/04/2023</a:t>
            </a:r>
          </a:p>
        </p:txBody>
      </p:sp>
      <p:sp>
        <p:nvSpPr>
          <p:cNvPr id="5" name="Espace réservé du numéro de diapositive 4">
            <a:extLst>
              <a:ext uri="{FF2B5EF4-FFF2-40B4-BE49-F238E27FC236}">
                <a16:creationId xmlns:a16="http://schemas.microsoft.com/office/drawing/2014/main" id="{B5CD6B40-0CCE-963B-553A-3ED252093F61}"/>
              </a:ext>
            </a:extLst>
          </p:cNvPr>
          <p:cNvSpPr>
            <a:spLocks noGrp="1"/>
          </p:cNvSpPr>
          <p:nvPr>
            <p:ph type="sldNum" sz="quarter" idx="12"/>
          </p:nvPr>
        </p:nvSpPr>
        <p:spPr/>
        <p:txBody>
          <a:bodyPr/>
          <a:lstStyle/>
          <a:p>
            <a:fld id="{6AD8D4CC-3832-477C-A11A-E3FC3B5E7192}" type="slidenum">
              <a:rPr lang="fr-FR" smtClean="0"/>
              <a:t>‹#›</a:t>
            </a:fld>
            <a:endParaRPr lang="fr-FR"/>
          </a:p>
        </p:txBody>
      </p:sp>
    </p:spTree>
    <p:extLst>
      <p:ext uri="{BB962C8B-B14F-4D97-AF65-F5344CB8AC3E}">
        <p14:creationId xmlns:p14="http://schemas.microsoft.com/office/powerpoint/2010/main" val="3222544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bg>
      <p:bgRef idx="1001">
        <a:schemeClr val="bg2"/>
      </p:bgRef>
    </p:bg>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67CD171-2238-48A0-D553-C63E896B0F36}"/>
              </a:ext>
            </a:extLst>
          </p:cNvPr>
          <p:cNvSpPr>
            <a:spLocks noGrp="1"/>
          </p:cNvSpPr>
          <p:nvPr>
            <p:ph type="dt" sz="half" idx="10"/>
          </p:nvPr>
        </p:nvSpPr>
        <p:spPr/>
        <p:txBody>
          <a:bodyPr/>
          <a:lstStyle/>
          <a:p>
            <a:fld id="{A60DE725-07FE-4804-A21A-47B7ED6FCC96}" type="datetime1">
              <a:rPr lang="fr-FR" smtClean="0"/>
              <a:t>12/05/2025</a:t>
            </a:fld>
            <a:endParaRPr lang="fr-FR"/>
          </a:p>
        </p:txBody>
      </p:sp>
      <p:sp>
        <p:nvSpPr>
          <p:cNvPr id="3" name="Espace réservé du pied de page 2">
            <a:extLst>
              <a:ext uri="{FF2B5EF4-FFF2-40B4-BE49-F238E27FC236}">
                <a16:creationId xmlns:a16="http://schemas.microsoft.com/office/drawing/2014/main" id="{392D5082-D97A-F61D-9DB1-8BD72565363A}"/>
              </a:ext>
            </a:extLst>
          </p:cNvPr>
          <p:cNvSpPr>
            <a:spLocks noGrp="1"/>
          </p:cNvSpPr>
          <p:nvPr>
            <p:ph type="ftr" sz="quarter" idx="11"/>
          </p:nvPr>
        </p:nvSpPr>
        <p:spPr>
          <a:xfrm>
            <a:off x="4038600" y="6338404"/>
            <a:ext cx="4114800" cy="365125"/>
          </a:xfrm>
        </p:spPr>
        <p:txBody>
          <a:bodyPr/>
          <a:lstStyle>
            <a:lvl1pPr>
              <a:defRPr>
                <a:solidFill>
                  <a:schemeClr val="tx1"/>
                </a:solidFill>
              </a:defRPr>
            </a:lvl1pPr>
          </a:lstStyle>
          <a:p>
            <a:endParaRPr lang="fr-FR" dirty="0"/>
          </a:p>
        </p:txBody>
      </p:sp>
      <p:sp>
        <p:nvSpPr>
          <p:cNvPr id="4" name="Espace réservé du numéro de diapositive 3">
            <a:extLst>
              <a:ext uri="{FF2B5EF4-FFF2-40B4-BE49-F238E27FC236}">
                <a16:creationId xmlns:a16="http://schemas.microsoft.com/office/drawing/2014/main" id="{38369A46-8F9B-1148-23E4-7D8D22F7CBEC}"/>
              </a:ext>
            </a:extLst>
          </p:cNvPr>
          <p:cNvSpPr>
            <a:spLocks noGrp="1"/>
          </p:cNvSpPr>
          <p:nvPr>
            <p:ph type="sldNum" sz="quarter" idx="12"/>
          </p:nvPr>
        </p:nvSpPr>
        <p:spPr>
          <a:xfrm>
            <a:off x="9246705" y="138802"/>
            <a:ext cx="2743200" cy="365125"/>
          </a:xfrm>
        </p:spPr>
        <p:txBody>
          <a:bodyPr/>
          <a:lstStyle>
            <a:lvl1pPr>
              <a:defRPr>
                <a:solidFill>
                  <a:schemeClr val="tx1"/>
                </a:solidFill>
              </a:defRPr>
            </a:lvl1pPr>
          </a:lstStyle>
          <a:p>
            <a:fld id="{6AD8D4CC-3832-477C-A11A-E3FC3B5E7192}" type="slidenum">
              <a:rPr lang="fr-FR" smtClean="0"/>
              <a:pPr/>
              <a:t>‹#›</a:t>
            </a:fld>
            <a:endParaRPr lang="fr-FR" dirty="0"/>
          </a:p>
        </p:txBody>
      </p:sp>
      <p:pic>
        <p:nvPicPr>
          <p:cNvPr id="7" name="Image 6">
            <a:extLst>
              <a:ext uri="{FF2B5EF4-FFF2-40B4-BE49-F238E27FC236}">
                <a16:creationId xmlns:a16="http://schemas.microsoft.com/office/drawing/2014/main" id="{89900B1F-37C9-E250-D493-3DDE5EB6E355}"/>
              </a:ext>
            </a:extLst>
          </p:cNvPr>
          <p:cNvPicPr>
            <a:picLocks noChangeAspect="1"/>
          </p:cNvPicPr>
          <p:nvPr userDrawn="1"/>
        </p:nvPicPr>
        <p:blipFill>
          <a:blip r:embed="rId2"/>
          <a:stretch>
            <a:fillRect/>
          </a:stretch>
        </p:blipFill>
        <p:spPr>
          <a:xfrm>
            <a:off x="0" y="0"/>
            <a:ext cx="2743200" cy="6822094"/>
          </a:xfrm>
          <a:prstGeom prst="rect">
            <a:avLst/>
          </a:prstGeom>
        </p:spPr>
      </p:pic>
    </p:spTree>
    <p:extLst>
      <p:ext uri="{BB962C8B-B14F-4D97-AF65-F5344CB8AC3E}">
        <p14:creationId xmlns:p14="http://schemas.microsoft.com/office/powerpoint/2010/main" val="417776163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55A672-2A6A-9A66-8FD7-B59FB8D604E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ABE8BA1-D014-A847-8D7F-BF9FFE0D19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82C6B52-FBD1-2561-7A1A-692D9FD918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8A35CB2-CE3D-F3CD-F33E-DC7BC45840FD}"/>
              </a:ext>
            </a:extLst>
          </p:cNvPr>
          <p:cNvSpPr>
            <a:spLocks noGrp="1"/>
          </p:cNvSpPr>
          <p:nvPr>
            <p:ph type="dt" sz="half" idx="10"/>
          </p:nvPr>
        </p:nvSpPr>
        <p:spPr/>
        <p:txBody>
          <a:bodyPr/>
          <a:lstStyle/>
          <a:p>
            <a:fld id="{49705073-ABEB-46D5-8395-30B894BFF3C4}" type="datetime1">
              <a:rPr lang="fr-FR" smtClean="0"/>
              <a:t>12/05/2025</a:t>
            </a:fld>
            <a:endParaRPr lang="fr-FR"/>
          </a:p>
        </p:txBody>
      </p:sp>
      <p:sp>
        <p:nvSpPr>
          <p:cNvPr id="6" name="Espace réservé du pied de page 5">
            <a:extLst>
              <a:ext uri="{FF2B5EF4-FFF2-40B4-BE49-F238E27FC236}">
                <a16:creationId xmlns:a16="http://schemas.microsoft.com/office/drawing/2014/main" id="{32B6199F-7830-83AF-BECC-C9C6AA093A56}"/>
              </a:ext>
            </a:extLst>
          </p:cNvPr>
          <p:cNvSpPr>
            <a:spLocks noGrp="1"/>
          </p:cNvSpPr>
          <p:nvPr>
            <p:ph type="ftr" sz="quarter" idx="11"/>
          </p:nvPr>
        </p:nvSpPr>
        <p:spPr/>
        <p:txBody>
          <a:bodyPr/>
          <a:lstStyle/>
          <a:p>
            <a:r>
              <a:rPr lang="fr-FR"/>
              <a:t>GMP _Webinaire Etudiant 17/04/2023</a:t>
            </a:r>
          </a:p>
        </p:txBody>
      </p:sp>
      <p:sp>
        <p:nvSpPr>
          <p:cNvPr id="7" name="Espace réservé du numéro de diapositive 6">
            <a:extLst>
              <a:ext uri="{FF2B5EF4-FFF2-40B4-BE49-F238E27FC236}">
                <a16:creationId xmlns:a16="http://schemas.microsoft.com/office/drawing/2014/main" id="{4204009A-B1C3-06E4-6395-BFC6D6914A57}"/>
              </a:ext>
            </a:extLst>
          </p:cNvPr>
          <p:cNvSpPr>
            <a:spLocks noGrp="1"/>
          </p:cNvSpPr>
          <p:nvPr>
            <p:ph type="sldNum" sz="quarter" idx="12"/>
          </p:nvPr>
        </p:nvSpPr>
        <p:spPr/>
        <p:txBody>
          <a:bodyPr/>
          <a:lstStyle/>
          <a:p>
            <a:fld id="{6AD8D4CC-3832-477C-A11A-E3FC3B5E7192}" type="slidenum">
              <a:rPr lang="fr-FR" smtClean="0"/>
              <a:t>‹#›</a:t>
            </a:fld>
            <a:endParaRPr lang="fr-FR"/>
          </a:p>
        </p:txBody>
      </p:sp>
    </p:spTree>
    <p:extLst>
      <p:ext uri="{BB962C8B-B14F-4D97-AF65-F5344CB8AC3E}">
        <p14:creationId xmlns:p14="http://schemas.microsoft.com/office/powerpoint/2010/main" val="2950614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0D284-473E-B78C-492E-D98A1A69690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821BA45-39E3-BBA8-EA1C-09CBE9FF14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BD0B4D3-73E2-61FE-5EDD-52FEF2DC57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898222A-C4A7-0009-E092-D44C3E6ED164}"/>
              </a:ext>
            </a:extLst>
          </p:cNvPr>
          <p:cNvSpPr>
            <a:spLocks noGrp="1"/>
          </p:cNvSpPr>
          <p:nvPr>
            <p:ph type="dt" sz="half" idx="10"/>
          </p:nvPr>
        </p:nvSpPr>
        <p:spPr/>
        <p:txBody>
          <a:bodyPr/>
          <a:lstStyle/>
          <a:p>
            <a:fld id="{B055BA0C-77BC-40FB-A0E8-7EA0D56AD655}" type="datetime1">
              <a:rPr lang="fr-FR" smtClean="0"/>
              <a:t>12/05/2025</a:t>
            </a:fld>
            <a:endParaRPr lang="fr-FR"/>
          </a:p>
        </p:txBody>
      </p:sp>
      <p:sp>
        <p:nvSpPr>
          <p:cNvPr id="6" name="Espace réservé du pied de page 5">
            <a:extLst>
              <a:ext uri="{FF2B5EF4-FFF2-40B4-BE49-F238E27FC236}">
                <a16:creationId xmlns:a16="http://schemas.microsoft.com/office/drawing/2014/main" id="{7D2E4642-C9DD-3E1B-8ECC-51BBF20D16C7}"/>
              </a:ext>
            </a:extLst>
          </p:cNvPr>
          <p:cNvSpPr>
            <a:spLocks noGrp="1"/>
          </p:cNvSpPr>
          <p:nvPr>
            <p:ph type="ftr" sz="quarter" idx="11"/>
          </p:nvPr>
        </p:nvSpPr>
        <p:spPr/>
        <p:txBody>
          <a:bodyPr/>
          <a:lstStyle/>
          <a:p>
            <a:r>
              <a:rPr lang="fr-FR"/>
              <a:t>GMP _Webinaire Etudiant 17/04/2023</a:t>
            </a:r>
          </a:p>
        </p:txBody>
      </p:sp>
      <p:sp>
        <p:nvSpPr>
          <p:cNvPr id="7" name="Espace réservé du numéro de diapositive 6">
            <a:extLst>
              <a:ext uri="{FF2B5EF4-FFF2-40B4-BE49-F238E27FC236}">
                <a16:creationId xmlns:a16="http://schemas.microsoft.com/office/drawing/2014/main" id="{4312AD07-7EB9-A792-B44B-5606EC855D12}"/>
              </a:ext>
            </a:extLst>
          </p:cNvPr>
          <p:cNvSpPr>
            <a:spLocks noGrp="1"/>
          </p:cNvSpPr>
          <p:nvPr>
            <p:ph type="sldNum" sz="quarter" idx="12"/>
          </p:nvPr>
        </p:nvSpPr>
        <p:spPr/>
        <p:txBody>
          <a:bodyPr/>
          <a:lstStyle/>
          <a:p>
            <a:fld id="{6AD8D4CC-3832-477C-A11A-E3FC3B5E7192}" type="slidenum">
              <a:rPr lang="fr-FR" smtClean="0"/>
              <a:t>‹#›</a:t>
            </a:fld>
            <a:endParaRPr lang="fr-FR"/>
          </a:p>
        </p:txBody>
      </p:sp>
    </p:spTree>
    <p:extLst>
      <p:ext uri="{BB962C8B-B14F-4D97-AF65-F5344CB8AC3E}">
        <p14:creationId xmlns:p14="http://schemas.microsoft.com/office/powerpoint/2010/main" val="3497540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9CC8DB0-7C31-81D2-8D7D-C834CE2386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708A761-A0B0-2E05-0584-A0BC0076C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21C565E-B5DA-3A64-D0E0-CC004D059B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62A227-21A5-420A-9777-C6D0AEC94D30}" type="datetime1">
              <a:rPr lang="fr-FR" smtClean="0"/>
              <a:t>12/05/2025</a:t>
            </a:fld>
            <a:endParaRPr lang="fr-FR"/>
          </a:p>
        </p:txBody>
      </p:sp>
      <p:sp>
        <p:nvSpPr>
          <p:cNvPr id="5" name="Espace réservé du pied de page 4">
            <a:extLst>
              <a:ext uri="{FF2B5EF4-FFF2-40B4-BE49-F238E27FC236}">
                <a16:creationId xmlns:a16="http://schemas.microsoft.com/office/drawing/2014/main" id="{8649C919-C954-64CA-E5E9-F61226041F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GMP _Webinaire Etudiant 17/04/2023</a:t>
            </a:r>
          </a:p>
        </p:txBody>
      </p:sp>
      <p:sp>
        <p:nvSpPr>
          <p:cNvPr id="6" name="Espace réservé du numéro de diapositive 5">
            <a:extLst>
              <a:ext uri="{FF2B5EF4-FFF2-40B4-BE49-F238E27FC236}">
                <a16:creationId xmlns:a16="http://schemas.microsoft.com/office/drawing/2014/main" id="{1F499E87-0247-409E-D2FE-6C39A142BC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D8D4CC-3832-477C-A11A-E3FC3B5E7192}" type="slidenum">
              <a:rPr lang="fr-FR" smtClean="0"/>
              <a:t>‹#›</a:t>
            </a:fld>
            <a:endParaRPr lang="fr-FR"/>
          </a:p>
        </p:txBody>
      </p:sp>
      <p:sp>
        <p:nvSpPr>
          <p:cNvPr id="8" name="ZoneTexte 7">
            <a:extLst>
              <a:ext uri="{FF2B5EF4-FFF2-40B4-BE49-F238E27FC236}">
                <a16:creationId xmlns:a16="http://schemas.microsoft.com/office/drawing/2014/main" id="{DD8C979A-8479-00E1-E77A-A4810DA02D76}"/>
              </a:ext>
            </a:extLst>
          </p:cNvPr>
          <p:cNvSpPr txBox="1"/>
          <p:nvPr userDrawn="1">
            <p:extLst>
              <p:ext uri="{1162E1C5-73C7-4A58-AE30-91384D911F3F}">
                <p184:classification xmlns:p184="http://schemas.microsoft.com/office/powerpoint/2018/4/main" val="hdr"/>
              </p:ext>
            </p:extLst>
          </p:nvPr>
        </p:nvSpPr>
        <p:spPr>
          <a:xfrm>
            <a:off x="5893562" y="0"/>
            <a:ext cx="433388" cy="152400"/>
          </a:xfrm>
          <a:prstGeom prst="rect">
            <a:avLst/>
          </a:prstGeom>
        </p:spPr>
        <p:txBody>
          <a:bodyPr horzOverflow="overflow" lIns="0" tIns="0" rIns="0" bIns="0">
            <a:spAutoFit/>
          </a:bodyPr>
          <a:lstStyle/>
          <a:p>
            <a:pPr algn="l"/>
            <a:r>
              <a:rPr lang="fr-FR" sz="1000">
                <a:solidFill>
                  <a:srgbClr val="4A569E"/>
                </a:solidFill>
                <a:latin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276608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 id="2147483688"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DBC6CFC-2C70-AFB9-A92B-AC8F105ABF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F99401F-9565-0CF4-38D2-92ACECB091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6957BDD-91CE-CCBF-88C3-FD56508C9C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2A450-E9F0-4B55-A817-B0A4BEF192C7}" type="datetime1">
              <a:rPr lang="fr-FR" smtClean="0"/>
              <a:t>12/05/2025</a:t>
            </a:fld>
            <a:endParaRPr lang="fr-FR"/>
          </a:p>
        </p:txBody>
      </p:sp>
      <p:sp>
        <p:nvSpPr>
          <p:cNvPr id="5" name="Espace réservé du pied de page 4">
            <a:extLst>
              <a:ext uri="{FF2B5EF4-FFF2-40B4-BE49-F238E27FC236}">
                <a16:creationId xmlns:a16="http://schemas.microsoft.com/office/drawing/2014/main" id="{5F8F05F1-30D7-CC8C-AC3D-7AF0DA49AA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GMP _Webinaire Etudiant 17/04/2023</a:t>
            </a:r>
          </a:p>
        </p:txBody>
      </p:sp>
      <p:sp>
        <p:nvSpPr>
          <p:cNvPr id="6" name="Espace réservé du numéro de diapositive 5">
            <a:extLst>
              <a:ext uri="{FF2B5EF4-FFF2-40B4-BE49-F238E27FC236}">
                <a16:creationId xmlns:a16="http://schemas.microsoft.com/office/drawing/2014/main" id="{3F539945-AFC1-F3DC-8590-50EAAE84A9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033DE-9FDC-4DC9-9058-D4C87A4D69EF}" type="slidenum">
              <a:rPr lang="fr-FR" smtClean="0"/>
              <a:t>‹#›</a:t>
            </a:fld>
            <a:endParaRPr lang="fr-FR"/>
          </a:p>
        </p:txBody>
      </p:sp>
      <p:sp>
        <p:nvSpPr>
          <p:cNvPr id="8" name="ZoneTexte 7">
            <a:extLst>
              <a:ext uri="{FF2B5EF4-FFF2-40B4-BE49-F238E27FC236}">
                <a16:creationId xmlns:a16="http://schemas.microsoft.com/office/drawing/2014/main" id="{77DA3EE0-A9F0-0566-751A-110AA89E70FD}"/>
              </a:ext>
            </a:extLst>
          </p:cNvPr>
          <p:cNvSpPr txBox="1"/>
          <p:nvPr userDrawn="1">
            <p:extLst>
              <p:ext uri="{1162E1C5-73C7-4A58-AE30-91384D911F3F}">
                <p184:classification xmlns:p184="http://schemas.microsoft.com/office/powerpoint/2018/4/main" val="hdr"/>
              </p:ext>
            </p:extLst>
          </p:nvPr>
        </p:nvSpPr>
        <p:spPr>
          <a:xfrm>
            <a:off x="5893562" y="0"/>
            <a:ext cx="433388" cy="152400"/>
          </a:xfrm>
          <a:prstGeom prst="rect">
            <a:avLst/>
          </a:prstGeom>
        </p:spPr>
        <p:txBody>
          <a:bodyPr horzOverflow="overflow" lIns="0" tIns="0" rIns="0" bIns="0">
            <a:spAutoFit/>
          </a:bodyPr>
          <a:lstStyle/>
          <a:p>
            <a:pPr algn="l"/>
            <a:r>
              <a:rPr lang="fr-FR" sz="1000">
                <a:solidFill>
                  <a:srgbClr val="4A569E"/>
                </a:solidFill>
                <a:latin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19542015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EC6A157-944E-15B7-7627-E709138844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C85B11A-0724-E15B-D26C-F1C6499FC9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F2507B0-413A-8BA1-0138-6032A19F2E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B68586-4642-4AFA-BE4D-1A0D17338F54}" type="datetimeFigureOut">
              <a:rPr lang="fr-FR" smtClean="0"/>
              <a:t>12/05/2025</a:t>
            </a:fld>
            <a:endParaRPr lang="fr-FR"/>
          </a:p>
        </p:txBody>
      </p:sp>
      <p:sp>
        <p:nvSpPr>
          <p:cNvPr id="5" name="Espace réservé du pied de page 4">
            <a:extLst>
              <a:ext uri="{FF2B5EF4-FFF2-40B4-BE49-F238E27FC236}">
                <a16:creationId xmlns:a16="http://schemas.microsoft.com/office/drawing/2014/main" id="{B797E7AF-7FC9-6F40-9810-132AEBB6B3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3196663-BC73-93FC-9F0E-6036D6A548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16FD59-E57C-499E-8357-4B88812DA466}" type="slidenum">
              <a:rPr lang="fr-FR" smtClean="0"/>
              <a:t>‹#›</a:t>
            </a:fld>
            <a:endParaRPr lang="fr-FR"/>
          </a:p>
        </p:txBody>
      </p:sp>
    </p:spTree>
    <p:extLst>
      <p:ext uri="{BB962C8B-B14F-4D97-AF65-F5344CB8AC3E}">
        <p14:creationId xmlns:p14="http://schemas.microsoft.com/office/powerpoint/2010/main" val="49830419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png"/><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5.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67AAE1C-BCF7-DBF8-A480-4A7C4ED4E00E}"/>
              </a:ext>
            </a:extLst>
          </p:cNvPr>
          <p:cNvSpPr>
            <a:spLocks noGrp="1"/>
          </p:cNvSpPr>
          <p:nvPr>
            <p:ph type="sldNum" sz="quarter" idx="12"/>
          </p:nvPr>
        </p:nvSpPr>
        <p:spPr/>
        <p:txBody>
          <a:bodyPr/>
          <a:lstStyle/>
          <a:p>
            <a:fld id="{6AD8D4CC-3832-477C-A11A-E3FC3B5E7192}" type="slidenum">
              <a:rPr lang="fr-FR" smtClean="0"/>
              <a:t>1</a:t>
            </a:fld>
            <a:endParaRPr lang="fr-FR" dirty="0"/>
          </a:p>
        </p:txBody>
      </p:sp>
      <p:pic>
        <p:nvPicPr>
          <p:cNvPr id="18" name="Image 17">
            <a:extLst>
              <a:ext uri="{FF2B5EF4-FFF2-40B4-BE49-F238E27FC236}">
                <a16:creationId xmlns:a16="http://schemas.microsoft.com/office/drawing/2014/main" id="{5E047407-CCE4-C22A-48DC-16B289490EB8}"/>
              </a:ext>
            </a:extLst>
          </p:cNvPr>
          <p:cNvPicPr>
            <a:picLocks noChangeAspect="1"/>
          </p:cNvPicPr>
          <p:nvPr/>
        </p:nvPicPr>
        <p:blipFill>
          <a:blip r:embed="rId2"/>
          <a:stretch>
            <a:fillRect/>
          </a:stretch>
        </p:blipFill>
        <p:spPr>
          <a:xfrm>
            <a:off x="1169158" y="21811"/>
            <a:ext cx="9753725" cy="6836189"/>
          </a:xfrm>
          <a:prstGeom prst="rect">
            <a:avLst/>
          </a:prstGeom>
        </p:spPr>
      </p:pic>
      <p:sp>
        <p:nvSpPr>
          <p:cNvPr id="19" name="ZoneTexte 18">
            <a:extLst>
              <a:ext uri="{FF2B5EF4-FFF2-40B4-BE49-F238E27FC236}">
                <a16:creationId xmlns:a16="http://schemas.microsoft.com/office/drawing/2014/main" id="{FCAF1582-CB7C-01BA-AE84-A57D08FB07DB}"/>
              </a:ext>
            </a:extLst>
          </p:cNvPr>
          <p:cNvSpPr txBox="1"/>
          <p:nvPr/>
        </p:nvSpPr>
        <p:spPr>
          <a:xfrm>
            <a:off x="2258539" y="3198167"/>
            <a:ext cx="3837461" cy="461665"/>
          </a:xfrm>
          <a:prstGeom prst="rect">
            <a:avLst/>
          </a:prstGeom>
          <a:noFill/>
        </p:spPr>
        <p:txBody>
          <a:bodyPr wrap="none" rtlCol="0">
            <a:spAutoFit/>
          </a:bodyPr>
          <a:lstStyle/>
          <a:p>
            <a:r>
              <a:rPr lang="fr-FR" sz="2400" b="1" dirty="0">
                <a:solidFill>
                  <a:schemeClr val="bg1"/>
                </a:solidFill>
              </a:rPr>
              <a:t>FIH workshop _ Final agenda</a:t>
            </a:r>
          </a:p>
        </p:txBody>
      </p:sp>
      <p:sp>
        <p:nvSpPr>
          <p:cNvPr id="2" name="ZoneTexte 1">
            <a:extLst>
              <a:ext uri="{FF2B5EF4-FFF2-40B4-BE49-F238E27FC236}">
                <a16:creationId xmlns:a16="http://schemas.microsoft.com/office/drawing/2014/main" id="{DC2260DE-6130-CDD8-939D-7C36490BFCF4}"/>
              </a:ext>
            </a:extLst>
          </p:cNvPr>
          <p:cNvSpPr txBox="1"/>
          <p:nvPr/>
        </p:nvSpPr>
        <p:spPr>
          <a:xfrm>
            <a:off x="1490209" y="6189857"/>
            <a:ext cx="5561394" cy="646331"/>
          </a:xfrm>
          <a:prstGeom prst="rect">
            <a:avLst/>
          </a:prstGeom>
          <a:noFill/>
        </p:spPr>
        <p:txBody>
          <a:bodyPr wrap="none" rtlCol="0">
            <a:spAutoFit/>
          </a:bodyPr>
          <a:lstStyle/>
          <a:p>
            <a:pPr algn="ctr"/>
            <a:r>
              <a:rPr lang="fr-FR" dirty="0">
                <a:solidFill>
                  <a:schemeClr val="tx2"/>
                </a:solidFill>
              </a:rPr>
              <a:t>23.05.2025</a:t>
            </a:r>
          </a:p>
          <a:p>
            <a:r>
              <a:rPr lang="fr-FR" dirty="0">
                <a:solidFill>
                  <a:schemeClr val="tx2"/>
                </a:solidFill>
              </a:rPr>
              <a:t>Sanofi R&amp;D, 1 Impasse des Ateliers 94400 Vitry-sur-Seine </a:t>
            </a:r>
          </a:p>
        </p:txBody>
      </p:sp>
      <p:sp>
        <p:nvSpPr>
          <p:cNvPr id="5" name="ZoneTexte 4">
            <a:extLst>
              <a:ext uri="{FF2B5EF4-FFF2-40B4-BE49-F238E27FC236}">
                <a16:creationId xmlns:a16="http://schemas.microsoft.com/office/drawing/2014/main" id="{5980293C-B8EB-8A76-9A32-C4B489A72EED}"/>
              </a:ext>
            </a:extLst>
          </p:cNvPr>
          <p:cNvSpPr txBox="1"/>
          <p:nvPr/>
        </p:nvSpPr>
        <p:spPr>
          <a:xfrm>
            <a:off x="1398882" y="3890066"/>
            <a:ext cx="6830718"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chemeClr val="bg1"/>
                </a:solidFill>
                <a:effectLst/>
                <a:uLnTx/>
                <a:uFillTx/>
                <a:latin typeface="Calibri" panose="020F0502020204030204"/>
                <a:ea typeface="+mn-ea"/>
                <a:cs typeface="+mn-cs"/>
              </a:rPr>
              <a:t>Chasing optimum First-In-Human (FIH) dose</a:t>
            </a:r>
            <a:r>
              <a:rPr kumimoji="0" lang="fr-FR" sz="2800" b="0" i="0" u="none" strike="noStrike" kern="1200" cap="none" spc="0" normalizeH="0" baseline="0" noProof="0" dirty="0">
                <a:ln>
                  <a:noFill/>
                </a:ln>
                <a:solidFill>
                  <a:schemeClr val="bg1"/>
                </a:solidFill>
                <a:effectLst/>
                <a:uLnTx/>
                <a:uFillTx/>
                <a:latin typeface="Calibri" panose="020F0502020204030204"/>
                <a:ea typeface="+mn-ea"/>
                <a:cs typeface="+mn-cs"/>
              </a:rPr>
              <a:t>: </a:t>
            </a:r>
            <a:br>
              <a:rPr kumimoji="0" lang="fr-FR" sz="2800" b="0"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fr-FR" sz="2800" b="0" i="0" u="none" strike="noStrike" kern="1200" cap="none" spc="0" normalizeH="0" baseline="0" noProof="0" dirty="0">
                <a:ln>
                  <a:noFill/>
                </a:ln>
                <a:solidFill>
                  <a:schemeClr val="bg1"/>
                </a:solidFill>
                <a:effectLst/>
                <a:uLnTx/>
                <a:uFillTx/>
                <a:latin typeface="Calibri" panose="020F0502020204030204"/>
                <a:ea typeface="+mn-ea"/>
                <a:cs typeface="+mn-cs"/>
              </a:rPr>
              <a:t>Welcome to reality !</a:t>
            </a:r>
          </a:p>
        </p:txBody>
      </p:sp>
      <p:pic>
        <p:nvPicPr>
          <p:cNvPr id="4" name="Image 3">
            <a:extLst>
              <a:ext uri="{FF2B5EF4-FFF2-40B4-BE49-F238E27FC236}">
                <a16:creationId xmlns:a16="http://schemas.microsoft.com/office/drawing/2014/main" id="{95FDF367-B133-1027-0306-BBDBBBD9B707}"/>
              </a:ext>
            </a:extLst>
          </p:cNvPr>
          <p:cNvPicPr>
            <a:picLocks noChangeAspect="1"/>
          </p:cNvPicPr>
          <p:nvPr/>
        </p:nvPicPr>
        <p:blipFill>
          <a:blip r:embed="rId3"/>
          <a:stretch>
            <a:fillRect/>
          </a:stretch>
        </p:blipFill>
        <p:spPr>
          <a:xfrm>
            <a:off x="8229600" y="4590484"/>
            <a:ext cx="2381018" cy="1988641"/>
          </a:xfrm>
          <a:prstGeom prst="rect">
            <a:avLst/>
          </a:prstGeom>
        </p:spPr>
      </p:pic>
    </p:spTree>
    <p:extLst>
      <p:ext uri="{BB962C8B-B14F-4D97-AF65-F5344CB8AC3E}">
        <p14:creationId xmlns:p14="http://schemas.microsoft.com/office/powerpoint/2010/main" val="2023694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Tableau 53">
            <a:extLst>
              <a:ext uri="{FF2B5EF4-FFF2-40B4-BE49-F238E27FC236}">
                <a16:creationId xmlns:a16="http://schemas.microsoft.com/office/drawing/2014/main" id="{EDCF52A4-A9EC-1B7B-5DE5-408FC7A9A282}"/>
              </a:ext>
            </a:extLst>
          </p:cNvPr>
          <p:cNvGraphicFramePr>
            <a:graphicFrameLocks noGrp="1"/>
          </p:cNvGraphicFramePr>
          <p:nvPr>
            <p:extLst>
              <p:ext uri="{D42A27DB-BD31-4B8C-83A1-F6EECF244321}">
                <p14:modId xmlns:p14="http://schemas.microsoft.com/office/powerpoint/2010/main" val="3088432808"/>
              </p:ext>
            </p:extLst>
          </p:nvPr>
        </p:nvGraphicFramePr>
        <p:xfrm>
          <a:off x="2859513" y="4041804"/>
          <a:ext cx="9251658" cy="1986280"/>
        </p:xfrm>
        <a:graphic>
          <a:graphicData uri="http://schemas.openxmlformats.org/drawingml/2006/table">
            <a:tbl>
              <a:tblPr firstRow="1" bandRow="1">
                <a:tableStyleId>{5940675A-B579-460E-94D1-54222C63F5DA}</a:tableStyleId>
              </a:tblPr>
              <a:tblGrid>
                <a:gridCol w="1589442">
                  <a:extLst>
                    <a:ext uri="{9D8B030D-6E8A-4147-A177-3AD203B41FA5}">
                      <a16:colId xmlns:a16="http://schemas.microsoft.com/office/drawing/2014/main" val="3396092237"/>
                    </a:ext>
                  </a:extLst>
                </a:gridCol>
                <a:gridCol w="2828204">
                  <a:extLst>
                    <a:ext uri="{9D8B030D-6E8A-4147-A177-3AD203B41FA5}">
                      <a16:colId xmlns:a16="http://schemas.microsoft.com/office/drawing/2014/main" val="673425396"/>
                    </a:ext>
                  </a:extLst>
                </a:gridCol>
                <a:gridCol w="4834012">
                  <a:extLst>
                    <a:ext uri="{9D8B030D-6E8A-4147-A177-3AD203B41FA5}">
                      <a16:colId xmlns:a16="http://schemas.microsoft.com/office/drawing/2014/main" val="2501671153"/>
                    </a:ext>
                  </a:extLst>
                </a:gridCol>
              </a:tblGrid>
              <a:tr h="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schemeClr val="accent1">
                              <a:lumMod val="75000"/>
                            </a:schemeClr>
                          </a:solidFill>
                          <a:effectLst/>
                          <a:uLnTx/>
                          <a:uFillTx/>
                          <a:latin typeface="+mn-lt"/>
                          <a:ea typeface="+mn-ea"/>
                          <a:cs typeface="+mn-cs"/>
                        </a:rPr>
                        <a:t>Afternoon session</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effectLst/>
                        <a:uLnTx/>
                        <a:uFillTx/>
                        <a:latin typeface="+mn-lt"/>
                        <a:ea typeface="+mn-ea"/>
                        <a:cs typeface="+mn-cs"/>
                      </a:endParaRPr>
                    </a:p>
                  </a:txBody>
                  <a:tcPr/>
                </a:tc>
                <a:tc hMerge="1">
                  <a:txBody>
                    <a:bodyPr/>
                    <a:lstStyle/>
                    <a:p>
                      <a:endParaRPr lang="fr-FR" dirty="0"/>
                    </a:p>
                  </a:txBody>
                  <a:tcPr/>
                </a:tc>
                <a:extLst>
                  <a:ext uri="{0D108BD9-81ED-4DB2-BD59-A6C34878D82A}">
                    <a16:rowId xmlns:a16="http://schemas.microsoft.com/office/drawing/2014/main" val="34393345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4472C4">
                              <a:lumMod val="50000"/>
                            </a:srgbClr>
                          </a:solidFill>
                          <a:latin typeface="+mn-lt"/>
                        </a:rPr>
                        <a:t>13</a:t>
                      </a:r>
                      <a:r>
                        <a:rPr kumimoji="0" lang="fr-FR" b="0" i="0" u="none" strike="noStrike" kern="1200" cap="none" spc="0" normalizeH="0" baseline="0" noProof="0" dirty="0">
                          <a:ln>
                            <a:noFill/>
                          </a:ln>
                          <a:solidFill>
                            <a:srgbClr val="4472C4">
                              <a:lumMod val="50000"/>
                            </a:srgbClr>
                          </a:solidFill>
                          <a:effectLst/>
                          <a:uLnTx/>
                          <a:uFillTx/>
                          <a:latin typeface="+mn-lt"/>
                          <a:ea typeface="+mn-ea"/>
                          <a:cs typeface="+mn-cs"/>
                        </a:rPr>
                        <a:t>h45-14h00</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accent2"/>
                          </a:solidFill>
                          <a:effectLst/>
                          <a:latin typeface="+mn-lt"/>
                          <a:ea typeface="+mn-ea"/>
                          <a:cs typeface="+mn-cs"/>
                        </a:rPr>
                        <a:t>Q&amp;A morning session</a:t>
                      </a:r>
                      <a:endParaRPr kumimoji="0" lang="fr-FR" b="0" i="0" u="none" strike="noStrike" kern="1200" cap="none" spc="0" normalizeH="0" baseline="0" noProof="0" dirty="0">
                        <a:ln>
                          <a:noFill/>
                        </a:ln>
                        <a:solidFill>
                          <a:schemeClr val="accent2"/>
                        </a:solidFill>
                        <a:effectLst/>
                        <a:uLnTx/>
                        <a:uFillTx/>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41549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4472C4">
                              <a:lumMod val="50000"/>
                            </a:srgbClr>
                          </a:solidFill>
                          <a:latin typeface="+mn-lt"/>
                        </a:rPr>
                        <a:t>14</a:t>
                      </a:r>
                      <a:r>
                        <a:rPr kumimoji="0" lang="fr-FR" b="0" i="0" u="none" strike="noStrike" kern="1200" cap="none" spc="0" normalizeH="0" baseline="0" noProof="0" dirty="0">
                          <a:ln>
                            <a:noFill/>
                          </a:ln>
                          <a:solidFill>
                            <a:srgbClr val="4472C4">
                              <a:lumMod val="50000"/>
                            </a:srgbClr>
                          </a:solidFill>
                          <a:effectLst/>
                          <a:uLnTx/>
                          <a:uFillTx/>
                          <a:latin typeface="+mn-lt"/>
                          <a:ea typeface="+mn-ea"/>
                          <a:cs typeface="+mn-cs"/>
                        </a:rPr>
                        <a:t>h00-15h00</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effectLst/>
                        </a:rPr>
                        <a:t>Martin Bergstrand</a:t>
                      </a:r>
                      <a:br>
                        <a:rPr lang="en-US" sz="1800" b="1" dirty="0">
                          <a:solidFill>
                            <a:schemeClr val="tx1"/>
                          </a:solidFill>
                          <a:effectLst/>
                        </a:rPr>
                      </a:br>
                      <a:r>
                        <a:rPr lang="en-US" sz="1800" b="0" dirty="0">
                          <a:solidFill>
                            <a:schemeClr val="tx1"/>
                          </a:solidFill>
                          <a:effectLst/>
                        </a:rPr>
                        <a:t>Pharmetheus</a:t>
                      </a:r>
                      <a:endParaRPr lang="fr-FR"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accent1"/>
                          </a:solidFill>
                          <a:effectLst/>
                          <a:latin typeface="+mn-lt"/>
                        </a:rPr>
                        <a:t>Working with Probability of Pharmacological Success (PoPS) to inform FIH studies</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15112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4472C4">
                              <a:lumMod val="50000"/>
                            </a:srgbClr>
                          </a:solidFill>
                          <a:latin typeface="+mn-lt"/>
                        </a:rPr>
                        <a:t>15</a:t>
                      </a:r>
                      <a:r>
                        <a:rPr kumimoji="0" lang="fr-FR" b="0" i="0" u="none" strike="noStrike" kern="1200" cap="none" spc="0" normalizeH="0" baseline="0" noProof="0" dirty="0">
                          <a:ln>
                            <a:noFill/>
                          </a:ln>
                          <a:solidFill>
                            <a:srgbClr val="4472C4">
                              <a:lumMod val="50000"/>
                            </a:srgbClr>
                          </a:solidFill>
                          <a:effectLst/>
                          <a:uLnTx/>
                          <a:uFillTx/>
                          <a:latin typeface="+mn-lt"/>
                          <a:ea typeface="+mn-ea"/>
                          <a:cs typeface="+mn-cs"/>
                        </a:rPr>
                        <a:t>h00-17h00</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Glenn Gauderat </a:t>
                      </a:r>
                      <a:br>
                        <a:rPr kumimoji="0" lang="fr-FR" sz="1800" b="1" i="0" u="none" strike="noStrike" kern="1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fr-FR" sz="1600" i="0" u="none" strike="noStrike" kern="1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Servier</a:t>
                      </a:r>
                      <a:endParaRPr kumimoji="0" lang="fr-FR" sz="1800" i="0" u="none" strike="noStrike" kern="1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1"/>
                          </a:solidFill>
                          <a:effectLst/>
                          <a:latin typeface="+mn-lt"/>
                          <a:ea typeface="Aptos" panose="020B0004020202020204" pitchFamily="34" charset="0"/>
                          <a:cs typeface="Aptos" panose="020B0004020202020204" pitchFamily="34" charset="0"/>
                        </a:rPr>
                        <a:t>Knowledge sharing on specific challenges for FIH dose predictions</a:t>
                      </a:r>
                      <a:endParaRPr lang="en-US" sz="1600" b="0" dirty="0">
                        <a:solidFill>
                          <a:schemeClr val="accent1"/>
                        </a:solidFill>
                        <a:effectLst/>
                        <a:highlight>
                          <a:srgbClr val="FFFF00"/>
                        </a:highlight>
                        <a:latin typeface="+mn-lt"/>
                        <a:ea typeface="Calibri" panose="020F050202020403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2061591"/>
                  </a:ext>
                </a:extLst>
              </a:tr>
            </a:tbl>
          </a:graphicData>
        </a:graphic>
      </p:graphicFrame>
      <p:graphicFrame>
        <p:nvGraphicFramePr>
          <p:cNvPr id="43" name="Tableau 42">
            <a:extLst>
              <a:ext uri="{FF2B5EF4-FFF2-40B4-BE49-F238E27FC236}">
                <a16:creationId xmlns:a16="http://schemas.microsoft.com/office/drawing/2014/main" id="{25AA47F5-5D63-1BBA-1550-3B58E822DAFE}"/>
              </a:ext>
            </a:extLst>
          </p:cNvPr>
          <p:cNvGraphicFramePr>
            <a:graphicFrameLocks noGrp="1"/>
          </p:cNvGraphicFramePr>
          <p:nvPr>
            <p:extLst>
              <p:ext uri="{D42A27DB-BD31-4B8C-83A1-F6EECF244321}">
                <p14:modId xmlns:p14="http://schemas.microsoft.com/office/powerpoint/2010/main" val="1146018593"/>
              </p:ext>
            </p:extLst>
          </p:nvPr>
        </p:nvGraphicFramePr>
        <p:xfrm>
          <a:off x="2859513" y="1026032"/>
          <a:ext cx="9251658" cy="2199640"/>
        </p:xfrm>
        <a:graphic>
          <a:graphicData uri="http://schemas.openxmlformats.org/drawingml/2006/table">
            <a:tbl>
              <a:tblPr firstRow="1" bandRow="1">
                <a:tableStyleId>{5940675A-B579-460E-94D1-54222C63F5DA}</a:tableStyleId>
              </a:tblPr>
              <a:tblGrid>
                <a:gridCol w="1589442">
                  <a:extLst>
                    <a:ext uri="{9D8B030D-6E8A-4147-A177-3AD203B41FA5}">
                      <a16:colId xmlns:a16="http://schemas.microsoft.com/office/drawing/2014/main" val="3396092237"/>
                    </a:ext>
                  </a:extLst>
                </a:gridCol>
                <a:gridCol w="2828204">
                  <a:extLst>
                    <a:ext uri="{9D8B030D-6E8A-4147-A177-3AD203B41FA5}">
                      <a16:colId xmlns:a16="http://schemas.microsoft.com/office/drawing/2014/main" val="673425396"/>
                    </a:ext>
                  </a:extLst>
                </a:gridCol>
                <a:gridCol w="4834012">
                  <a:extLst>
                    <a:ext uri="{9D8B030D-6E8A-4147-A177-3AD203B41FA5}">
                      <a16:colId xmlns:a16="http://schemas.microsoft.com/office/drawing/2014/main" val="2501671153"/>
                    </a:ext>
                  </a:extLst>
                </a:gridCol>
              </a:tblGrid>
              <a:tr h="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schemeClr val="accent1">
                              <a:lumMod val="75000"/>
                            </a:schemeClr>
                          </a:solidFill>
                          <a:effectLst/>
                          <a:uLnTx/>
                          <a:uFillTx/>
                          <a:latin typeface="+mn-lt"/>
                          <a:ea typeface="+mn-ea"/>
                          <a:cs typeface="+mn-cs"/>
                        </a:rPr>
                        <a:t>Morning session</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effectLst/>
                        <a:uLnTx/>
                        <a:uFillTx/>
                        <a:latin typeface="+mn-lt"/>
                        <a:ea typeface="+mn-ea"/>
                        <a:cs typeface="+mn-cs"/>
                      </a:endParaRPr>
                    </a:p>
                  </a:txBody>
                  <a:tcPr/>
                </a:tc>
                <a:tc hMerge="1">
                  <a:txBody>
                    <a:bodyPr/>
                    <a:lstStyle/>
                    <a:p>
                      <a:endParaRPr lang="fr-FR" dirty="0"/>
                    </a:p>
                  </a:txBody>
                  <a:tcPr/>
                </a:tc>
                <a:extLst>
                  <a:ext uri="{0D108BD9-81ED-4DB2-BD59-A6C34878D82A}">
                    <a16:rowId xmlns:a16="http://schemas.microsoft.com/office/drawing/2014/main" val="34393345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dirty="0">
                          <a:ln>
                            <a:noFill/>
                          </a:ln>
                          <a:solidFill>
                            <a:srgbClr val="4472C4">
                              <a:lumMod val="50000"/>
                            </a:srgbClr>
                          </a:solidFill>
                          <a:effectLst/>
                          <a:uLnTx/>
                          <a:uFillTx/>
                          <a:latin typeface="+mn-lt"/>
                          <a:ea typeface="+mn-ea"/>
                          <a:cs typeface="+mn-cs"/>
                        </a:rPr>
                        <a:t>9h15-9h30</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dirty="0">
                          <a:ln>
                            <a:noFill/>
                          </a:ln>
                          <a:solidFill>
                            <a:schemeClr val="accent2"/>
                          </a:solidFill>
                          <a:effectLst/>
                          <a:uLnTx/>
                          <a:uFillTx/>
                          <a:latin typeface="+mn-lt"/>
                          <a:ea typeface="+mn-ea"/>
                          <a:cs typeface="+mn-cs"/>
                        </a:rPr>
                        <a:t>Introduction | Round table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41549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dirty="0">
                          <a:ln>
                            <a:noFill/>
                          </a:ln>
                          <a:solidFill>
                            <a:srgbClr val="4472C4">
                              <a:lumMod val="50000"/>
                            </a:srgbClr>
                          </a:solidFill>
                          <a:effectLst/>
                          <a:uLnTx/>
                          <a:uFillTx/>
                          <a:latin typeface="+mn-lt"/>
                          <a:ea typeface="+mn-ea"/>
                          <a:cs typeface="+mn-cs"/>
                        </a:rPr>
                        <a:t>9h30-10h30</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effectLst/>
                          <a:uLnTx/>
                          <a:uFillTx/>
                          <a:latin typeface="+mn-lt"/>
                          <a:ea typeface="+mn-ea"/>
                          <a:cs typeface="+mn-cs"/>
                        </a:rPr>
                        <a:t>Antoine Deslandes</a:t>
                      </a:r>
                      <a:br>
                        <a:rPr kumimoji="0" lang="fr-FR" b="1" i="0" u="none" strike="noStrike" kern="1200" cap="none" spc="0" normalizeH="0" baseline="0" noProof="0" dirty="0">
                          <a:ln>
                            <a:noFill/>
                          </a:ln>
                          <a:effectLst/>
                          <a:uLnTx/>
                          <a:uFillTx/>
                          <a:latin typeface="+mn-lt"/>
                          <a:ea typeface="+mn-ea"/>
                          <a:cs typeface="+mn-cs"/>
                        </a:rPr>
                      </a:br>
                      <a:r>
                        <a:rPr kumimoji="0" lang="fr-FR" b="0" i="0" u="none" strike="noStrike" kern="1200" cap="none" spc="0" normalizeH="0" baseline="0" noProof="0" dirty="0">
                          <a:ln>
                            <a:noFill/>
                          </a:ln>
                          <a:effectLst/>
                          <a:uLnTx/>
                          <a:uFillTx/>
                          <a:latin typeface="+mn-lt"/>
                          <a:ea typeface="+mn-ea"/>
                          <a:cs typeface="+mn-cs"/>
                        </a:rPr>
                        <a:t>Sanofi</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1"/>
                          </a:solidFill>
                          <a:effectLst/>
                          <a:latin typeface="+mn-lt"/>
                          <a:ea typeface="Calibri" panose="020F0502020204030204" pitchFamily="34" charset="0"/>
                          <a:cs typeface="Calibri" panose="020F0502020204030204" pitchFamily="34" charset="0"/>
                        </a:rPr>
                        <a:t>Getting the FIH dose right : how to transform preclinical knowledge into clinical applications</a:t>
                      </a:r>
                      <a:endParaRPr lang="fr-FR" sz="2800" dirty="0">
                        <a:solidFill>
                          <a:schemeClr val="accent1"/>
                        </a:solidFill>
                        <a:latin typeface="+mn-lt"/>
                        <a:ea typeface="Calibri" panose="020F0502020204030204" pitchFamily="34" charset="0"/>
                        <a:cs typeface="Calibri" panose="020F050202020403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15112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4472C4">
                              <a:lumMod val="50000"/>
                            </a:srgbClr>
                          </a:solidFill>
                          <a:latin typeface="+mn-lt"/>
                        </a:rPr>
                        <a:t>10</a:t>
                      </a:r>
                      <a:r>
                        <a:rPr kumimoji="0" lang="fr-FR" b="0" i="0" u="none" strike="noStrike" kern="1200" cap="none" spc="0" normalizeH="0" baseline="0" noProof="0" dirty="0">
                          <a:ln>
                            <a:noFill/>
                          </a:ln>
                          <a:solidFill>
                            <a:srgbClr val="4472C4">
                              <a:lumMod val="50000"/>
                            </a:srgbClr>
                          </a:solidFill>
                          <a:effectLst/>
                          <a:uLnTx/>
                          <a:uFillTx/>
                          <a:latin typeface="+mn-lt"/>
                          <a:ea typeface="+mn-ea"/>
                          <a:cs typeface="+mn-cs"/>
                        </a:rPr>
                        <a:t>h30-12h30</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effectLst/>
                          <a:uLnTx/>
                          <a:uFillTx/>
                          <a:latin typeface="+mn-lt"/>
                          <a:ea typeface="+mn-ea"/>
                          <a:cs typeface="+mn-cs"/>
                        </a:rPr>
                        <a:t>François Bouzom</a:t>
                      </a:r>
                      <a:br>
                        <a:rPr kumimoji="0" lang="fr-FR" b="1" i="0" u="none" strike="noStrike" kern="1200" cap="none" spc="0" normalizeH="0" baseline="0" noProof="0" dirty="0">
                          <a:ln>
                            <a:noFill/>
                          </a:ln>
                          <a:effectLst/>
                          <a:uLnTx/>
                          <a:uFillTx/>
                          <a:latin typeface="+mn-lt"/>
                          <a:ea typeface="+mn-ea"/>
                          <a:cs typeface="+mn-cs"/>
                        </a:rPr>
                      </a:br>
                      <a:r>
                        <a:rPr kumimoji="0" lang="fr-FR" b="0" i="0" u="none" strike="noStrike" kern="1200" cap="none" spc="0" normalizeH="0" baseline="0" noProof="0" dirty="0">
                          <a:ln>
                            <a:noFill/>
                          </a:ln>
                          <a:effectLst/>
                          <a:uLnTx/>
                          <a:uFillTx/>
                          <a:latin typeface="+mn-lt"/>
                          <a:ea typeface="+mn-ea"/>
                          <a:cs typeface="+mn-cs"/>
                        </a:rPr>
                        <a:t>Simulations Plus</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00" dirty="0">
                          <a:solidFill>
                            <a:schemeClr val="accent1"/>
                          </a:solidFill>
                          <a:effectLst/>
                          <a:latin typeface="+mn-lt"/>
                          <a:ea typeface="Calibri" panose="020F0502020204030204" pitchFamily="34" charset="0"/>
                          <a:cs typeface="Times New Roman" panose="02020603050405020304" pitchFamily="18" charset="0"/>
                        </a:rPr>
                        <a:t>Physiologically Based PharmacoKinetics (PBPK) </a:t>
                      </a:r>
                      <a:r>
                        <a:rPr lang="en-US" sz="1600" b="0" i="0" dirty="0">
                          <a:solidFill>
                            <a:schemeClr val="accent1"/>
                          </a:solidFill>
                          <a:effectLst/>
                          <a:latin typeface="+mn-lt"/>
                        </a:rPr>
                        <a:t>modelling to support the First In Human (FIH) studies of small molecules </a:t>
                      </a:r>
                      <a:endParaRPr lang="fr-FR" sz="1600" b="0" kern="100" dirty="0">
                        <a:solidFill>
                          <a:schemeClr val="accent1"/>
                        </a:solidFill>
                        <a:effectLst/>
                        <a:latin typeface="+mn-lt"/>
                        <a:ea typeface="Calibri" panose="020F0502020204030204" pitchFamily="34" charset="0"/>
                        <a:cs typeface="Times New Roman" panose="02020603050405020304"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2061591"/>
                  </a:ext>
                </a:extLst>
              </a:tr>
            </a:tbl>
          </a:graphicData>
        </a:graphic>
      </p:graphicFrame>
      <p:sp>
        <p:nvSpPr>
          <p:cNvPr id="129" name="ZoneTexte 128">
            <a:extLst>
              <a:ext uri="{FF2B5EF4-FFF2-40B4-BE49-F238E27FC236}">
                <a16:creationId xmlns:a16="http://schemas.microsoft.com/office/drawing/2014/main" id="{91024062-01D1-860F-1851-7F52304490AA}"/>
              </a:ext>
            </a:extLst>
          </p:cNvPr>
          <p:cNvSpPr txBox="1"/>
          <p:nvPr/>
        </p:nvSpPr>
        <p:spPr>
          <a:xfrm>
            <a:off x="125611" y="161660"/>
            <a:ext cx="2576154" cy="10772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white"/>
                </a:solidFill>
                <a:effectLst/>
                <a:uLnTx/>
                <a:uFillTx/>
                <a:latin typeface="Calibri" panose="020F0502020204030204"/>
                <a:ea typeface="+mn-ea"/>
                <a:cs typeface="+mn-cs"/>
              </a:rPr>
              <a:t>FIH Workshop</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3200" dirty="0">
                <a:solidFill>
                  <a:prstClr val="white"/>
                </a:solidFill>
                <a:latin typeface="Calibri" panose="020F0502020204030204"/>
              </a:rPr>
              <a:t>Agenda</a:t>
            </a:r>
            <a:endParaRPr kumimoji="0" lang="fr-FR"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9" name="Rectangle 178">
            <a:extLst>
              <a:ext uri="{FF2B5EF4-FFF2-40B4-BE49-F238E27FC236}">
                <a16:creationId xmlns:a16="http://schemas.microsoft.com/office/drawing/2014/main" id="{71981219-69A2-9323-18A8-7C8DC600A2AD}"/>
              </a:ext>
            </a:extLst>
          </p:cNvPr>
          <p:cNvSpPr/>
          <p:nvPr/>
        </p:nvSpPr>
        <p:spPr>
          <a:xfrm>
            <a:off x="5691116" y="0"/>
            <a:ext cx="900753" cy="2199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32319EEB-8391-965C-756F-935316AD8819}"/>
              </a:ext>
            </a:extLst>
          </p:cNvPr>
          <p:cNvSpPr txBox="1"/>
          <p:nvPr/>
        </p:nvSpPr>
        <p:spPr>
          <a:xfrm>
            <a:off x="0" y="1683636"/>
            <a:ext cx="2641724" cy="1508105"/>
          </a:xfrm>
          <a:prstGeom prst="rect">
            <a:avLst/>
          </a:prstGeom>
          <a:noFill/>
        </p:spPr>
        <p:txBody>
          <a:bodyPr wrap="square" rtlCol="0">
            <a:spAutoFit/>
          </a:bodyPr>
          <a:lstStyle/>
          <a:p>
            <a:pPr algn="ctr"/>
            <a:r>
              <a:rPr lang="fr-FR" sz="2400" b="1" dirty="0">
                <a:solidFill>
                  <a:schemeClr val="bg1"/>
                </a:solidFill>
              </a:rPr>
              <a:t>Chasing optimum First-In-Human (FIH) dose</a:t>
            </a:r>
            <a:r>
              <a:rPr lang="fr-FR" sz="2400" dirty="0">
                <a:solidFill>
                  <a:schemeClr val="bg1"/>
                </a:solidFill>
              </a:rPr>
              <a:t> </a:t>
            </a:r>
            <a:br>
              <a:rPr lang="fr-FR" sz="2800" dirty="0">
                <a:solidFill>
                  <a:schemeClr val="bg1"/>
                </a:solidFill>
              </a:rPr>
            </a:br>
            <a:r>
              <a:rPr lang="fr-FR" sz="2000" dirty="0">
                <a:solidFill>
                  <a:schemeClr val="bg1"/>
                </a:solidFill>
              </a:rPr>
              <a:t>Welcome to reality</a:t>
            </a:r>
            <a:endParaRPr lang="fr-FR" sz="2800" dirty="0">
              <a:solidFill>
                <a:schemeClr val="bg1"/>
              </a:solidFill>
            </a:endParaRPr>
          </a:p>
        </p:txBody>
      </p:sp>
      <p:sp>
        <p:nvSpPr>
          <p:cNvPr id="8" name="ZoneTexte 7">
            <a:extLst>
              <a:ext uri="{FF2B5EF4-FFF2-40B4-BE49-F238E27FC236}">
                <a16:creationId xmlns:a16="http://schemas.microsoft.com/office/drawing/2014/main" id="{EE7F2202-202A-C184-F125-EA4365A14EDA}"/>
              </a:ext>
            </a:extLst>
          </p:cNvPr>
          <p:cNvSpPr txBox="1"/>
          <p:nvPr/>
        </p:nvSpPr>
        <p:spPr>
          <a:xfrm>
            <a:off x="117673" y="4893602"/>
            <a:ext cx="2526460" cy="646331"/>
          </a:xfrm>
          <a:prstGeom prst="rect">
            <a:avLst/>
          </a:prstGeom>
          <a:noFill/>
          <a:ln>
            <a:solidFill>
              <a:schemeClr val="bg1"/>
            </a:solidFill>
          </a:ln>
        </p:spPr>
        <p:txBody>
          <a:bodyPr wrap="square" rtlCol="0" anchor="ctr">
            <a:spAutoFit/>
          </a:bodyPr>
          <a:lstStyle/>
          <a:p>
            <a:r>
              <a:rPr lang="fr-FR" sz="1200" b="1" dirty="0">
                <a:solidFill>
                  <a:schemeClr val="bg1"/>
                </a:solidFill>
              </a:rPr>
              <a:t>Friday 23</a:t>
            </a:r>
            <a:r>
              <a:rPr lang="fr-FR" sz="1200" b="1" baseline="30000" dirty="0">
                <a:solidFill>
                  <a:schemeClr val="bg1"/>
                </a:solidFill>
              </a:rPr>
              <a:t>rd</a:t>
            </a:r>
            <a:r>
              <a:rPr lang="fr-FR" sz="1200" b="1" dirty="0">
                <a:solidFill>
                  <a:schemeClr val="bg1"/>
                </a:solidFill>
              </a:rPr>
              <a:t> of May 2025</a:t>
            </a:r>
          </a:p>
          <a:p>
            <a:r>
              <a:rPr lang="fr-FR" sz="1200" dirty="0">
                <a:solidFill>
                  <a:schemeClr val="bg1"/>
                </a:solidFill>
              </a:rPr>
              <a:t>Sanofi R&amp;D, 1 Impasse des Ateliers 94400 Vitry-sur-Seine </a:t>
            </a:r>
            <a:endParaRPr lang="fr-FR" sz="1200" baseline="30000" dirty="0">
              <a:solidFill>
                <a:schemeClr val="bg1"/>
              </a:solidFill>
            </a:endParaRPr>
          </a:p>
        </p:txBody>
      </p:sp>
      <p:pic>
        <p:nvPicPr>
          <p:cNvPr id="14" name="Image 13">
            <a:extLst>
              <a:ext uri="{FF2B5EF4-FFF2-40B4-BE49-F238E27FC236}">
                <a16:creationId xmlns:a16="http://schemas.microsoft.com/office/drawing/2014/main" id="{81B158B5-5213-DAFA-82A3-5091E7C4EFBB}"/>
              </a:ext>
            </a:extLst>
          </p:cNvPr>
          <p:cNvPicPr>
            <a:picLocks noChangeAspect="1"/>
          </p:cNvPicPr>
          <p:nvPr/>
        </p:nvPicPr>
        <p:blipFill rotWithShape="1">
          <a:blip r:embed="rId2"/>
          <a:srcRect r="10814"/>
          <a:stretch/>
        </p:blipFill>
        <p:spPr>
          <a:xfrm>
            <a:off x="0" y="5950094"/>
            <a:ext cx="1820830" cy="809465"/>
          </a:xfrm>
          <a:prstGeom prst="rect">
            <a:avLst/>
          </a:prstGeom>
        </p:spPr>
      </p:pic>
      <p:pic>
        <p:nvPicPr>
          <p:cNvPr id="33" name="Image 32">
            <a:extLst>
              <a:ext uri="{FF2B5EF4-FFF2-40B4-BE49-F238E27FC236}">
                <a16:creationId xmlns:a16="http://schemas.microsoft.com/office/drawing/2014/main" id="{89EA5AFA-499A-7410-D721-5CFA988E33E5}"/>
              </a:ext>
            </a:extLst>
          </p:cNvPr>
          <p:cNvPicPr>
            <a:picLocks noChangeAspect="1"/>
          </p:cNvPicPr>
          <p:nvPr/>
        </p:nvPicPr>
        <p:blipFill>
          <a:blip r:embed="rId3"/>
          <a:stretch>
            <a:fillRect/>
          </a:stretch>
        </p:blipFill>
        <p:spPr>
          <a:xfrm>
            <a:off x="6654840" y="5435815"/>
            <a:ext cx="561595" cy="561595"/>
          </a:xfrm>
          <a:prstGeom prst="rect">
            <a:avLst/>
          </a:prstGeom>
        </p:spPr>
      </p:pic>
      <p:pic>
        <p:nvPicPr>
          <p:cNvPr id="34" name="Image 33">
            <a:extLst>
              <a:ext uri="{FF2B5EF4-FFF2-40B4-BE49-F238E27FC236}">
                <a16:creationId xmlns:a16="http://schemas.microsoft.com/office/drawing/2014/main" id="{1831563C-F07E-FE37-C195-1FE08D66FA4D}"/>
              </a:ext>
            </a:extLst>
          </p:cNvPr>
          <p:cNvPicPr>
            <a:picLocks noChangeAspect="1"/>
          </p:cNvPicPr>
          <p:nvPr/>
        </p:nvPicPr>
        <p:blipFill>
          <a:blip r:embed="rId4"/>
          <a:stretch>
            <a:fillRect/>
          </a:stretch>
        </p:blipFill>
        <p:spPr>
          <a:xfrm>
            <a:off x="6646214" y="4800724"/>
            <a:ext cx="582520" cy="582520"/>
          </a:xfrm>
          <a:prstGeom prst="rect">
            <a:avLst/>
          </a:prstGeom>
        </p:spPr>
      </p:pic>
      <p:pic>
        <p:nvPicPr>
          <p:cNvPr id="36" name="Image 35">
            <a:extLst>
              <a:ext uri="{FF2B5EF4-FFF2-40B4-BE49-F238E27FC236}">
                <a16:creationId xmlns:a16="http://schemas.microsoft.com/office/drawing/2014/main" id="{EBE3AC95-BD83-85E6-9B59-010AE96A57F4}"/>
              </a:ext>
            </a:extLst>
          </p:cNvPr>
          <p:cNvPicPr>
            <a:picLocks noChangeAspect="1"/>
          </p:cNvPicPr>
          <p:nvPr/>
        </p:nvPicPr>
        <p:blipFill>
          <a:blip r:embed="rId5"/>
          <a:stretch>
            <a:fillRect/>
          </a:stretch>
        </p:blipFill>
        <p:spPr>
          <a:xfrm>
            <a:off x="6634999" y="2592127"/>
            <a:ext cx="573894" cy="573894"/>
          </a:xfrm>
          <a:prstGeom prst="rect">
            <a:avLst/>
          </a:prstGeom>
        </p:spPr>
      </p:pic>
      <p:pic>
        <p:nvPicPr>
          <p:cNvPr id="38" name="Image 37">
            <a:extLst>
              <a:ext uri="{FF2B5EF4-FFF2-40B4-BE49-F238E27FC236}">
                <a16:creationId xmlns:a16="http://schemas.microsoft.com/office/drawing/2014/main" id="{A4969BF9-B628-22BD-B139-D54E24565D81}"/>
              </a:ext>
            </a:extLst>
          </p:cNvPr>
          <p:cNvPicPr>
            <a:picLocks noChangeAspect="1"/>
          </p:cNvPicPr>
          <p:nvPr/>
        </p:nvPicPr>
        <p:blipFill>
          <a:blip r:embed="rId6"/>
          <a:stretch>
            <a:fillRect/>
          </a:stretch>
        </p:blipFill>
        <p:spPr>
          <a:xfrm>
            <a:off x="6639411" y="1798211"/>
            <a:ext cx="573894" cy="573894"/>
          </a:xfrm>
          <a:prstGeom prst="rect">
            <a:avLst/>
          </a:prstGeom>
        </p:spPr>
      </p:pic>
      <p:sp>
        <p:nvSpPr>
          <p:cNvPr id="45" name="ZoneTexte 44">
            <a:extLst>
              <a:ext uri="{FF2B5EF4-FFF2-40B4-BE49-F238E27FC236}">
                <a16:creationId xmlns:a16="http://schemas.microsoft.com/office/drawing/2014/main" id="{4930A867-0681-A3F6-8BC1-68A6A5B4F905}"/>
              </a:ext>
            </a:extLst>
          </p:cNvPr>
          <p:cNvSpPr txBox="1"/>
          <p:nvPr/>
        </p:nvSpPr>
        <p:spPr>
          <a:xfrm>
            <a:off x="3587332" y="348680"/>
            <a:ext cx="317452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i="0" u="none" strike="noStrike" kern="1200" cap="none" spc="0" normalizeH="0" baseline="0" noProof="0" dirty="0">
                <a:ln>
                  <a:noFill/>
                </a:ln>
                <a:effectLst/>
                <a:uLnTx/>
                <a:uFillTx/>
                <a:latin typeface="+mn-lt"/>
                <a:ea typeface="+mn-ea"/>
                <a:cs typeface="+mn-cs"/>
              </a:rPr>
              <a:t>9h00 – 9h15 </a:t>
            </a:r>
            <a:r>
              <a:rPr kumimoji="0" lang="fr-FR" sz="1800" b="1" i="0" u="none" strike="noStrike" kern="1200" cap="none" spc="0" normalizeH="0" baseline="0" noProof="0" dirty="0">
                <a:ln>
                  <a:noFill/>
                </a:ln>
                <a:effectLst/>
                <a:uLnTx/>
                <a:uFillTx/>
                <a:latin typeface="+mn-lt"/>
                <a:ea typeface="+mn-ea"/>
                <a:cs typeface="+mn-cs"/>
              </a:rPr>
              <a:t>Welcome Coffee</a:t>
            </a:r>
            <a:endParaRPr kumimoji="0" lang="fr-FR" sz="1800" b="0" i="0" u="none" strike="noStrike" kern="1200" cap="none" spc="0" normalizeH="0" baseline="0" noProof="0" dirty="0">
              <a:ln>
                <a:noFill/>
              </a:ln>
              <a:effectLst/>
              <a:uLnTx/>
              <a:uFillTx/>
              <a:latin typeface="+mn-lt"/>
              <a:ea typeface="+mn-ea"/>
              <a:cs typeface="+mn-cs"/>
            </a:endParaRPr>
          </a:p>
        </p:txBody>
      </p:sp>
      <p:sp>
        <p:nvSpPr>
          <p:cNvPr id="50" name="ZoneTexte 49">
            <a:extLst>
              <a:ext uri="{FF2B5EF4-FFF2-40B4-BE49-F238E27FC236}">
                <a16:creationId xmlns:a16="http://schemas.microsoft.com/office/drawing/2014/main" id="{B819DEBE-EDFB-304A-1D5D-407ADD2018A7}"/>
              </a:ext>
            </a:extLst>
          </p:cNvPr>
          <p:cNvSpPr txBox="1"/>
          <p:nvPr/>
        </p:nvSpPr>
        <p:spPr>
          <a:xfrm>
            <a:off x="3587332" y="3520649"/>
            <a:ext cx="378163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12</a:t>
            </a:r>
            <a:r>
              <a:rPr kumimoji="0" lang="fr-FR" sz="1800" i="0" u="none" strike="noStrike" kern="1200" cap="none" spc="0" normalizeH="0" baseline="0" noProof="0" dirty="0">
                <a:ln>
                  <a:noFill/>
                </a:ln>
                <a:effectLst/>
                <a:uLnTx/>
                <a:uFillTx/>
                <a:latin typeface="+mn-lt"/>
                <a:ea typeface="+mn-ea"/>
                <a:cs typeface="+mn-cs"/>
              </a:rPr>
              <a:t>h30 – 13h30 </a:t>
            </a:r>
            <a:r>
              <a:rPr kumimoji="0" lang="fr-FR" sz="1800" b="1" i="0" u="none" strike="noStrike" kern="1200" cap="none" spc="0" normalizeH="0" baseline="0" noProof="0" dirty="0">
                <a:ln>
                  <a:noFill/>
                </a:ln>
                <a:effectLst/>
                <a:uLnTx/>
                <a:uFillTx/>
                <a:latin typeface="+mn-lt"/>
                <a:ea typeface="+mn-ea"/>
                <a:cs typeface="+mn-cs"/>
              </a:rPr>
              <a:t>On-site buffet Lunch</a:t>
            </a:r>
            <a:endParaRPr kumimoji="0" lang="fr-FR" sz="1800" b="0" i="0" u="none" strike="noStrike" kern="1200" cap="none" spc="0" normalizeH="0" baseline="0" noProof="0" dirty="0">
              <a:ln>
                <a:noFill/>
              </a:ln>
              <a:effectLst/>
              <a:uLnTx/>
              <a:uFillTx/>
              <a:latin typeface="+mn-lt"/>
              <a:ea typeface="+mn-ea"/>
              <a:cs typeface="+mn-cs"/>
            </a:endParaRPr>
          </a:p>
        </p:txBody>
      </p:sp>
      <p:pic>
        <p:nvPicPr>
          <p:cNvPr id="5" name="Image 4">
            <a:extLst>
              <a:ext uri="{FF2B5EF4-FFF2-40B4-BE49-F238E27FC236}">
                <a16:creationId xmlns:a16="http://schemas.microsoft.com/office/drawing/2014/main" id="{D93E8B47-03F7-7A7F-E12C-6A033449F627}"/>
              </a:ext>
            </a:extLst>
          </p:cNvPr>
          <p:cNvPicPr>
            <a:picLocks noChangeAspect="1"/>
          </p:cNvPicPr>
          <p:nvPr/>
        </p:nvPicPr>
        <p:blipFill>
          <a:blip r:embed="rId7"/>
          <a:stretch>
            <a:fillRect/>
          </a:stretch>
        </p:blipFill>
        <p:spPr>
          <a:xfrm>
            <a:off x="2875756" y="6109339"/>
            <a:ext cx="686962" cy="573754"/>
          </a:xfrm>
          <a:prstGeom prst="rect">
            <a:avLst/>
          </a:prstGeom>
        </p:spPr>
      </p:pic>
      <p:pic>
        <p:nvPicPr>
          <p:cNvPr id="6" name="Image 5">
            <a:extLst>
              <a:ext uri="{FF2B5EF4-FFF2-40B4-BE49-F238E27FC236}">
                <a16:creationId xmlns:a16="http://schemas.microsoft.com/office/drawing/2014/main" id="{1C9F4ABA-1278-DAC4-6344-A92C420EAD2C}"/>
              </a:ext>
            </a:extLst>
          </p:cNvPr>
          <p:cNvPicPr>
            <a:picLocks noChangeAspect="1"/>
          </p:cNvPicPr>
          <p:nvPr/>
        </p:nvPicPr>
        <p:blipFill>
          <a:blip r:embed="rId8"/>
          <a:stretch>
            <a:fillRect/>
          </a:stretch>
        </p:blipFill>
        <p:spPr>
          <a:xfrm>
            <a:off x="2893008" y="3384429"/>
            <a:ext cx="686963" cy="573756"/>
          </a:xfrm>
          <a:prstGeom prst="rect">
            <a:avLst/>
          </a:prstGeom>
        </p:spPr>
      </p:pic>
      <p:pic>
        <p:nvPicPr>
          <p:cNvPr id="9" name="Image 8">
            <a:extLst>
              <a:ext uri="{FF2B5EF4-FFF2-40B4-BE49-F238E27FC236}">
                <a16:creationId xmlns:a16="http://schemas.microsoft.com/office/drawing/2014/main" id="{F2767283-C2C3-84EA-1DDE-137DE6950E5C}"/>
              </a:ext>
            </a:extLst>
          </p:cNvPr>
          <p:cNvPicPr>
            <a:picLocks noChangeAspect="1"/>
          </p:cNvPicPr>
          <p:nvPr/>
        </p:nvPicPr>
        <p:blipFill>
          <a:blip r:embed="rId9"/>
          <a:stretch>
            <a:fillRect/>
          </a:stretch>
        </p:blipFill>
        <p:spPr>
          <a:xfrm>
            <a:off x="2864168" y="220550"/>
            <a:ext cx="723164" cy="603991"/>
          </a:xfrm>
          <a:prstGeom prst="rect">
            <a:avLst/>
          </a:prstGeom>
        </p:spPr>
      </p:pic>
      <p:sp>
        <p:nvSpPr>
          <p:cNvPr id="10" name="ZoneTexte 9">
            <a:extLst>
              <a:ext uri="{FF2B5EF4-FFF2-40B4-BE49-F238E27FC236}">
                <a16:creationId xmlns:a16="http://schemas.microsoft.com/office/drawing/2014/main" id="{ACD614D5-D9CC-6BAB-9BEF-4B9489473AC9}"/>
              </a:ext>
            </a:extLst>
          </p:cNvPr>
          <p:cNvSpPr txBox="1"/>
          <p:nvPr/>
        </p:nvSpPr>
        <p:spPr>
          <a:xfrm>
            <a:off x="3579971" y="6237002"/>
            <a:ext cx="378163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17</a:t>
            </a:r>
            <a:r>
              <a:rPr kumimoji="0" lang="fr-FR" sz="1800" i="0" u="none" strike="noStrike" kern="1200" cap="none" spc="0" normalizeH="0" baseline="0" noProof="0" dirty="0">
                <a:ln>
                  <a:noFill/>
                </a:ln>
                <a:effectLst/>
                <a:uLnTx/>
                <a:uFillTx/>
                <a:latin typeface="+mn-lt"/>
                <a:ea typeface="+mn-ea"/>
                <a:cs typeface="+mn-cs"/>
              </a:rPr>
              <a:t>h00 – 17h1</a:t>
            </a:r>
            <a:r>
              <a:rPr lang="fr-FR" dirty="0"/>
              <a:t>5</a:t>
            </a:r>
            <a:r>
              <a:rPr kumimoji="0" lang="fr-FR" sz="1800" i="0" u="none" strike="noStrike" kern="1200" cap="none" spc="0" normalizeH="0" baseline="0" noProof="0" dirty="0">
                <a:ln>
                  <a:noFill/>
                </a:ln>
                <a:effectLst/>
                <a:uLnTx/>
                <a:uFillTx/>
                <a:latin typeface="+mn-lt"/>
                <a:ea typeface="+mn-ea"/>
                <a:cs typeface="+mn-cs"/>
              </a:rPr>
              <a:t> </a:t>
            </a:r>
            <a:r>
              <a:rPr kumimoji="0" lang="fr-FR" sz="1800" b="1" i="0" u="none" strike="noStrike" kern="1200" cap="none" spc="0" normalizeH="0" baseline="0" noProof="0" dirty="0">
                <a:ln>
                  <a:noFill/>
                </a:ln>
                <a:effectLst/>
                <a:uLnTx/>
                <a:uFillTx/>
                <a:latin typeface="+mn-lt"/>
                <a:ea typeface="+mn-ea"/>
                <a:cs typeface="+mn-cs"/>
              </a:rPr>
              <a:t>Wrap-up | survey</a:t>
            </a:r>
            <a:endParaRPr kumimoji="0" lang="fr-FR" sz="18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111174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ZoneTexte 128">
            <a:extLst>
              <a:ext uri="{FF2B5EF4-FFF2-40B4-BE49-F238E27FC236}">
                <a16:creationId xmlns:a16="http://schemas.microsoft.com/office/drawing/2014/main" id="{91024062-01D1-860F-1851-7F52304490AA}"/>
              </a:ext>
            </a:extLst>
          </p:cNvPr>
          <p:cNvSpPr txBox="1"/>
          <p:nvPr/>
        </p:nvSpPr>
        <p:spPr>
          <a:xfrm>
            <a:off x="125611" y="161660"/>
            <a:ext cx="257615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white"/>
                </a:solidFill>
                <a:effectLst/>
                <a:uLnTx/>
                <a:uFillTx/>
                <a:latin typeface="Calibri" panose="020F0502020204030204"/>
                <a:ea typeface="+mn-ea"/>
                <a:cs typeface="+mn-cs"/>
              </a:rPr>
              <a:t>FIH Workshop</a:t>
            </a:r>
          </a:p>
        </p:txBody>
      </p:sp>
      <p:sp>
        <p:nvSpPr>
          <p:cNvPr id="179" name="Rectangle 178">
            <a:extLst>
              <a:ext uri="{FF2B5EF4-FFF2-40B4-BE49-F238E27FC236}">
                <a16:creationId xmlns:a16="http://schemas.microsoft.com/office/drawing/2014/main" id="{71981219-69A2-9323-18A8-7C8DC600A2AD}"/>
              </a:ext>
            </a:extLst>
          </p:cNvPr>
          <p:cNvSpPr/>
          <p:nvPr/>
        </p:nvSpPr>
        <p:spPr>
          <a:xfrm>
            <a:off x="5691116" y="0"/>
            <a:ext cx="900753" cy="2199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32319EEB-8391-965C-756F-935316AD8819}"/>
              </a:ext>
            </a:extLst>
          </p:cNvPr>
          <p:cNvSpPr txBox="1"/>
          <p:nvPr/>
        </p:nvSpPr>
        <p:spPr>
          <a:xfrm>
            <a:off x="2701765" y="284169"/>
            <a:ext cx="936462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44546A"/>
                </a:solidFill>
                <a:effectLst/>
                <a:uLnTx/>
                <a:uFillTx/>
                <a:latin typeface="Calibri" panose="020F0502020204030204"/>
                <a:ea typeface="+mn-ea"/>
                <a:cs typeface="+mn-cs"/>
              </a:rPr>
              <a:t>Chasing optimum First-In-Human (FIH) dose</a:t>
            </a:r>
            <a:r>
              <a:rPr kumimoji="0" lang="fr-FR" sz="2000" b="0" i="0" u="none" strike="noStrike" kern="1200" cap="none" spc="0" normalizeH="0" baseline="0" noProof="0" dirty="0">
                <a:ln>
                  <a:noFill/>
                </a:ln>
                <a:solidFill>
                  <a:srgbClr val="44546A"/>
                </a:solidFill>
                <a:effectLst/>
                <a:uLnTx/>
                <a:uFillTx/>
                <a:latin typeface="Calibri" panose="020F0502020204030204"/>
                <a:ea typeface="+mn-ea"/>
                <a:cs typeface="+mn-cs"/>
              </a:rPr>
              <a:t> </a:t>
            </a:r>
            <a:br>
              <a:rPr kumimoji="0" lang="fr-FR" sz="2000" b="0" i="0" u="none" strike="noStrike" kern="1200" cap="none" spc="0" normalizeH="0" baseline="0" noProof="0" dirty="0">
                <a:ln>
                  <a:noFill/>
                </a:ln>
                <a:solidFill>
                  <a:srgbClr val="44546A"/>
                </a:solidFill>
                <a:effectLst/>
                <a:uLnTx/>
                <a:uFillTx/>
                <a:latin typeface="Calibri" panose="020F0502020204030204"/>
                <a:ea typeface="+mn-ea"/>
                <a:cs typeface="+mn-cs"/>
              </a:rPr>
            </a:br>
            <a:r>
              <a:rPr kumimoji="0" lang="fr-FR" sz="2000" b="0" i="0" u="none" strike="noStrike" kern="1200" cap="none" spc="0" normalizeH="0" baseline="0" noProof="0" dirty="0">
                <a:ln>
                  <a:noFill/>
                </a:ln>
                <a:solidFill>
                  <a:schemeClr val="tx2"/>
                </a:solidFill>
                <a:effectLst/>
                <a:uLnTx/>
                <a:uFillTx/>
                <a:latin typeface="Calibri" panose="020F0502020204030204"/>
                <a:ea typeface="+mn-ea"/>
                <a:cs typeface="+mn-cs"/>
              </a:rPr>
              <a:t>Welcome to reality !</a:t>
            </a:r>
          </a:p>
        </p:txBody>
      </p:sp>
      <p:pic>
        <p:nvPicPr>
          <p:cNvPr id="14" name="Image 13">
            <a:extLst>
              <a:ext uri="{FF2B5EF4-FFF2-40B4-BE49-F238E27FC236}">
                <a16:creationId xmlns:a16="http://schemas.microsoft.com/office/drawing/2014/main" id="{81B158B5-5213-DAFA-82A3-5091E7C4EFBB}"/>
              </a:ext>
            </a:extLst>
          </p:cNvPr>
          <p:cNvPicPr>
            <a:picLocks noChangeAspect="1"/>
          </p:cNvPicPr>
          <p:nvPr/>
        </p:nvPicPr>
        <p:blipFill rotWithShape="1">
          <a:blip r:embed="rId2"/>
          <a:srcRect r="10814"/>
          <a:stretch/>
        </p:blipFill>
        <p:spPr>
          <a:xfrm>
            <a:off x="0" y="5950094"/>
            <a:ext cx="1820830" cy="809465"/>
          </a:xfrm>
          <a:prstGeom prst="rect">
            <a:avLst/>
          </a:prstGeom>
        </p:spPr>
      </p:pic>
      <p:sp>
        <p:nvSpPr>
          <p:cNvPr id="5" name="ZoneTexte 4">
            <a:extLst>
              <a:ext uri="{FF2B5EF4-FFF2-40B4-BE49-F238E27FC236}">
                <a16:creationId xmlns:a16="http://schemas.microsoft.com/office/drawing/2014/main" id="{612EB971-A94E-8330-269D-B9FC5C866718}"/>
              </a:ext>
            </a:extLst>
          </p:cNvPr>
          <p:cNvSpPr txBox="1"/>
          <p:nvPr/>
        </p:nvSpPr>
        <p:spPr>
          <a:xfrm>
            <a:off x="4986416" y="1375300"/>
            <a:ext cx="7079973" cy="674224"/>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800" b="1"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Getting the FIH dose right : how to transform preclinical </a:t>
            </a:r>
            <a:br>
              <a:rPr lang="en-US" sz="1800" b="1"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br>
            <a:r>
              <a:rPr lang="en-US" sz="1800" b="1"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knowledge into clinical applications</a:t>
            </a:r>
            <a:endParaRPr kumimoji="0" lang="fr-FR" sz="18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Ellipse 3">
            <a:extLst>
              <a:ext uri="{FF2B5EF4-FFF2-40B4-BE49-F238E27FC236}">
                <a16:creationId xmlns:a16="http://schemas.microsoft.com/office/drawing/2014/main" id="{E365BEA8-9630-B6AF-6B4C-5BC3D12D9912}"/>
              </a:ext>
            </a:extLst>
          </p:cNvPr>
          <p:cNvSpPr/>
          <p:nvPr/>
        </p:nvSpPr>
        <p:spPr>
          <a:xfrm>
            <a:off x="3306417" y="1112305"/>
            <a:ext cx="1241454" cy="1278658"/>
          </a:xfrm>
          <a:prstGeom prst="ellipse">
            <a:avLst/>
          </a:prstGeom>
          <a:blipFill>
            <a:blip r:embed="rId3">
              <a:extLst>
                <a:ext uri="{28A0092B-C50C-407E-A947-70E740481C1C}">
                  <a14:useLocalDpi xmlns:a14="http://schemas.microsoft.com/office/drawing/2010/main" val="0"/>
                </a:ext>
              </a:extLst>
            </a:blip>
            <a:srcRect/>
            <a:stretch>
              <a:fillRect/>
            </a:stretch>
          </a:blipFill>
          <a:effectLst>
            <a:outerShdw blurRad="50800" dist="38100" dir="5400000" algn="t" rotWithShape="0">
              <a:prstClr val="black">
                <a:alpha val="40000"/>
              </a:prstClr>
            </a:outerShdw>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fr-FR"/>
          </a:p>
        </p:txBody>
      </p:sp>
      <p:pic>
        <p:nvPicPr>
          <p:cNvPr id="2" name="Image 1">
            <a:extLst>
              <a:ext uri="{FF2B5EF4-FFF2-40B4-BE49-F238E27FC236}">
                <a16:creationId xmlns:a16="http://schemas.microsoft.com/office/drawing/2014/main" id="{A8585935-6246-C5F3-A992-990CCFBBC8A1}"/>
              </a:ext>
            </a:extLst>
          </p:cNvPr>
          <p:cNvPicPr>
            <a:picLocks noChangeAspect="1"/>
          </p:cNvPicPr>
          <p:nvPr/>
        </p:nvPicPr>
        <p:blipFill>
          <a:blip r:embed="rId4"/>
          <a:stretch>
            <a:fillRect/>
          </a:stretch>
        </p:blipFill>
        <p:spPr>
          <a:xfrm>
            <a:off x="9747879" y="5793307"/>
            <a:ext cx="2318510" cy="1064693"/>
          </a:xfrm>
          <a:prstGeom prst="rect">
            <a:avLst/>
          </a:prstGeom>
        </p:spPr>
      </p:pic>
      <p:sp>
        <p:nvSpPr>
          <p:cNvPr id="9" name="Rectangle 1">
            <a:extLst>
              <a:ext uri="{FF2B5EF4-FFF2-40B4-BE49-F238E27FC236}">
                <a16:creationId xmlns:a16="http://schemas.microsoft.com/office/drawing/2014/main" id="{99D40780-1104-B92B-5F87-1D9EE616CD38}"/>
              </a:ext>
            </a:extLst>
          </p:cNvPr>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252424"/>
                </a:solidFill>
                <a:effectLst/>
                <a:latin typeface="Segoe UI" panose="020B0502040204020203" pitchFamily="34" charset="0"/>
                <a:cs typeface="Segoe UI" panose="020B0502040204020203" pitchFamily="34" charset="0"/>
              </a:rPr>
              <a:t>Global Scientific Advisor PKDM - Devices PK</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252424"/>
                </a:solidFill>
                <a:effectLst/>
                <a:latin typeface="Segoe UI" panose="020B0502040204020203" pitchFamily="34" charset="0"/>
                <a:cs typeface="Segoe UI" panose="020B0502040204020203"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04A8F3A2-2BC2-B52F-32A9-BE029F6BC1B1}"/>
              </a:ext>
            </a:extLst>
          </p:cNvPr>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252424"/>
                </a:solidFill>
                <a:effectLst/>
                <a:latin typeface="Segoe UI" panose="020B0502040204020203" pitchFamily="34" charset="0"/>
                <a:cs typeface="Segoe UI" panose="020B0502040204020203" pitchFamily="34" charset="0"/>
              </a:rPr>
              <a:t>TMED Pharmacokinetics Dynamics and Metabolism</a:t>
            </a:r>
          </a:p>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000" b="0" i="0" u="none" strike="noStrike" cap="none" normalizeH="0" baseline="0">
                <a:ln>
                  <a:noFill/>
                </a:ln>
                <a:solidFill>
                  <a:srgbClr val="252424"/>
                </a:solidFill>
                <a:effectLst/>
                <a:latin typeface="Segoe UI" panose="020B0502040204020203" pitchFamily="34" charset="0"/>
                <a:cs typeface="Segoe UI" panose="020B0502040204020203"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 name="Rectangle 3">
            <a:extLst>
              <a:ext uri="{FF2B5EF4-FFF2-40B4-BE49-F238E27FC236}">
                <a16:creationId xmlns:a16="http://schemas.microsoft.com/office/drawing/2014/main" id="{FAF6085C-7BCC-79BB-2303-27904C7D98AF}"/>
              </a:ext>
            </a:extLst>
          </p:cNvPr>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252424"/>
                </a:solidFill>
                <a:effectLst/>
                <a:latin typeface="Segoe UI" panose="020B0502040204020203" pitchFamily="34" charset="0"/>
                <a:cs typeface="Segoe UI" panose="020B0502040204020203" pitchFamily="34" charset="0"/>
              </a:rPr>
              <a:t>Global Scientific Advisor PKDM - Devices PK</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252424"/>
                </a:solidFill>
                <a:effectLst/>
                <a:latin typeface="Segoe UI" panose="020B0502040204020203" pitchFamily="34" charset="0"/>
                <a:cs typeface="Segoe UI" panose="020B0502040204020203"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4AD25F31-E32D-258E-F1A7-160B7E5EEB42}"/>
              </a:ext>
            </a:extLst>
          </p:cNvPr>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252424"/>
                </a:solidFill>
                <a:effectLst/>
                <a:latin typeface="Segoe UI" panose="020B0502040204020203" pitchFamily="34" charset="0"/>
                <a:cs typeface="Segoe UI" panose="020B0502040204020203" pitchFamily="34" charset="0"/>
              </a:rPr>
              <a:t>TMED Pharmacokinetics Dynamics and Metabolism</a:t>
            </a:r>
          </a:p>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000" b="0" i="0" u="none" strike="noStrike" cap="none" normalizeH="0" baseline="0">
                <a:ln>
                  <a:noFill/>
                </a:ln>
                <a:solidFill>
                  <a:srgbClr val="252424"/>
                </a:solidFill>
                <a:effectLst/>
                <a:latin typeface="Segoe UI" panose="020B0502040204020203" pitchFamily="34" charset="0"/>
                <a:cs typeface="Segoe UI" panose="020B0502040204020203"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 name="ZoneTexte 5">
            <a:extLst>
              <a:ext uri="{FF2B5EF4-FFF2-40B4-BE49-F238E27FC236}">
                <a16:creationId xmlns:a16="http://schemas.microsoft.com/office/drawing/2014/main" id="{2E283227-2EEF-B756-9E4B-125F0A9183E5}"/>
              </a:ext>
            </a:extLst>
          </p:cNvPr>
          <p:cNvSpPr txBox="1"/>
          <p:nvPr/>
        </p:nvSpPr>
        <p:spPr>
          <a:xfrm>
            <a:off x="5691116" y="2291703"/>
            <a:ext cx="5950068" cy="3771289"/>
          </a:xfrm>
          <a:prstGeom prst="rect">
            <a:avLst/>
          </a:prstGeom>
          <a:noFill/>
        </p:spPr>
        <p:txBody>
          <a:bodyPr wrap="square">
            <a:spAutoFit/>
          </a:bodyPr>
          <a:lstStyle/>
          <a:p>
            <a:pPr algn="just">
              <a:lnSpc>
                <a:spcPct val="107000"/>
              </a:lnSpc>
              <a:spcAft>
                <a:spcPts val="800"/>
              </a:spcAft>
            </a:pPr>
            <a:r>
              <a:rPr lang="en-US" sz="1600" b="0" i="0" dirty="0">
                <a:solidFill>
                  <a:srgbClr val="000000"/>
                </a:solidFill>
                <a:effectLst/>
              </a:rPr>
              <a:t>First-in-human (FIH) trials serve as critical milestones, bridging the gap between preclinical studies and subsequent clinical development phases. These trials primarily aim to establish a safe dose range for further clinical development. Regulatory guidelines outline a structured framework that includes: characterization of pharmacological and toxicological effects in vitro and in animal models, prediction of human exposure, anticipation of human response, and mitigation of potential risks from unknowns and uncertainties. Consequently, selecting an FIH dose necessitates the integration of data from multiple disciplines. Despite the differences between biologics (such as monoclonal antibodies) and small molecules, the fundamental principles for determining an FIH dose remain similar. These principles can be categorized into model-independent and model-based approaches </a:t>
            </a:r>
            <a:endParaRPr lang="fr-FR" sz="1400" kern="100" dirty="0">
              <a:effectLst/>
              <a:ea typeface="Calibri" panose="020F0502020204030204" pitchFamily="34" charset="0"/>
              <a:cs typeface="Calibri" panose="020F0502020204030204" pitchFamily="34" charset="0"/>
            </a:endParaRPr>
          </a:p>
        </p:txBody>
      </p:sp>
      <p:sp>
        <p:nvSpPr>
          <p:cNvPr id="16" name="ZoneTexte 15">
            <a:extLst>
              <a:ext uri="{FF2B5EF4-FFF2-40B4-BE49-F238E27FC236}">
                <a16:creationId xmlns:a16="http://schemas.microsoft.com/office/drawing/2014/main" id="{8831008D-FFA5-FB32-D6C6-317BFC759E3D}"/>
              </a:ext>
            </a:extLst>
          </p:cNvPr>
          <p:cNvSpPr txBox="1"/>
          <p:nvPr/>
        </p:nvSpPr>
        <p:spPr>
          <a:xfrm>
            <a:off x="70262" y="1375300"/>
            <a:ext cx="2754422" cy="1846659"/>
          </a:xfrm>
          <a:prstGeom prst="rect">
            <a:avLst/>
          </a:prstGeom>
          <a:noFill/>
        </p:spPr>
        <p:txBody>
          <a:bodyPr wrap="square">
            <a:spAutoFit/>
          </a:bodyPr>
          <a:lstStyle/>
          <a:p>
            <a:r>
              <a:rPr kumimoji="0" lang="fr-FR" sz="2400" b="1" i="0" u="none" strike="noStrike" kern="1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Antoine Deslandes</a:t>
            </a:r>
            <a:br>
              <a:rPr kumimoji="0" lang="fr-FR" sz="1800" b="0" i="0" u="none" strike="noStrike" kern="1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br>
            <a:r>
              <a:rPr lang="en-US" sz="1800" dirty="0">
                <a:solidFill>
                  <a:schemeClr val="bg1"/>
                </a:solidFill>
                <a:effectLst/>
                <a:latin typeface="Century Gothic" panose="020B0502020202020204" pitchFamily="34" charset="0"/>
                <a:ea typeface="Century Gothic" panose="020B0502020202020204" pitchFamily="34" charset="0"/>
                <a:cs typeface="Century Gothic" panose="020B0502020202020204" pitchFamily="34" charset="0"/>
              </a:rPr>
              <a:t>Sanofi, Translational Medicine Unit, Quantitative Pharmacology</a:t>
            </a:r>
            <a:br>
              <a:rPr lang="en-US" sz="1800" dirty="0">
                <a:solidFill>
                  <a:schemeClr val="bg1"/>
                </a:solidFill>
                <a:effectLst/>
                <a:latin typeface="Century Gothic" panose="020B0502020202020204" pitchFamily="34" charset="0"/>
                <a:ea typeface="Century Gothic" panose="020B0502020202020204" pitchFamily="34" charset="0"/>
                <a:cs typeface="Century Gothic" panose="020B0502020202020204" pitchFamily="34" charset="0"/>
              </a:rPr>
            </a:br>
            <a:r>
              <a:rPr lang="en-US" sz="1800" dirty="0">
                <a:solidFill>
                  <a:schemeClr val="bg1"/>
                </a:solidFill>
                <a:effectLst/>
                <a:latin typeface="Century Gothic" panose="020B0502020202020204" pitchFamily="34" charset="0"/>
                <a:ea typeface="Century Gothic" panose="020B0502020202020204" pitchFamily="34" charset="0"/>
                <a:cs typeface="Century Gothic" panose="020B0502020202020204" pitchFamily="34" charset="0"/>
              </a:rPr>
              <a:t>Vitry S/Seine, France</a:t>
            </a:r>
            <a:endPar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CE3A9029-AF77-EF1E-F181-D76C86411810}"/>
              </a:ext>
            </a:extLst>
          </p:cNvPr>
          <p:cNvSpPr txBox="1"/>
          <p:nvPr/>
        </p:nvSpPr>
        <p:spPr>
          <a:xfrm>
            <a:off x="2824684" y="2726447"/>
            <a:ext cx="2656936" cy="2897588"/>
          </a:xfrm>
          <a:prstGeom prst="rect">
            <a:avLst/>
          </a:prstGeom>
          <a:solidFill>
            <a:schemeClr val="tx2"/>
          </a:solidFill>
        </p:spPr>
        <p:txBody>
          <a:bodyPr wrap="square">
            <a:spAutoFit/>
          </a:bodyPr>
          <a:lstStyle/>
          <a:p>
            <a:pPr marR="78740" algn="just">
              <a:lnSpc>
                <a:spcPct val="115000"/>
              </a:lnSpc>
              <a:spcBef>
                <a:spcPts val="1065"/>
              </a:spcBef>
              <a:spcAft>
                <a:spcPts val="1000"/>
              </a:spcAft>
            </a:pPr>
            <a:r>
              <a:rPr lang="en-US" sz="1200" spc="-55" dirty="0">
                <a:solidFill>
                  <a:schemeClr val="bg1"/>
                </a:solidFill>
                <a:effectLst/>
                <a:ea typeface="Century Gothic" panose="020B0502020202020204" pitchFamily="34" charset="0"/>
                <a:cs typeface="Century Gothic" panose="020B0502020202020204" pitchFamily="34" charset="0"/>
              </a:rPr>
              <a:t>Antoine graduated in Pharmacy, then received his PhD in Clinical Pharmacology from the Paris University, complemented later with Masters in “Modelling and Statistics” and “Immunology and Biotherapy”. </a:t>
            </a:r>
            <a:endParaRPr lang="fr-FR" sz="1200" dirty="0">
              <a:solidFill>
                <a:schemeClr val="bg1"/>
              </a:solidFill>
              <a:effectLst/>
              <a:ea typeface="Calibri" panose="020F0502020204030204" pitchFamily="34" charset="0"/>
              <a:cs typeface="Times New Roman" panose="02020603050405020304" pitchFamily="18" charset="0"/>
            </a:endParaRPr>
          </a:p>
          <a:p>
            <a:pPr marR="78740" algn="just">
              <a:lnSpc>
                <a:spcPct val="115000"/>
              </a:lnSpc>
              <a:spcBef>
                <a:spcPts val="1065"/>
              </a:spcBef>
              <a:spcAft>
                <a:spcPts val="1000"/>
              </a:spcAft>
            </a:pPr>
            <a:r>
              <a:rPr lang="en-US" sz="1200" spc="-55" dirty="0">
                <a:solidFill>
                  <a:schemeClr val="bg1"/>
                </a:solidFill>
                <a:effectLst/>
                <a:ea typeface="Century Gothic" panose="020B0502020202020204" pitchFamily="34" charset="0"/>
                <a:cs typeface="Century Gothic" panose="020B0502020202020204" pitchFamily="34" charset="0"/>
              </a:rPr>
              <a:t>At Sanofi, as a Biotherapeutics Scientific Expert, Antoine provides scientific and strategic leadership in the areas of pharmacokinetics (PK), pharmacodynamics (PD), and translational pharmacology for biotherapeutics.</a:t>
            </a:r>
            <a:endParaRPr lang="fr-FR" sz="12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6756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ZoneTexte 128">
            <a:extLst>
              <a:ext uri="{FF2B5EF4-FFF2-40B4-BE49-F238E27FC236}">
                <a16:creationId xmlns:a16="http://schemas.microsoft.com/office/drawing/2014/main" id="{91024062-01D1-860F-1851-7F52304490AA}"/>
              </a:ext>
            </a:extLst>
          </p:cNvPr>
          <p:cNvSpPr txBox="1"/>
          <p:nvPr/>
        </p:nvSpPr>
        <p:spPr>
          <a:xfrm>
            <a:off x="125611" y="161660"/>
            <a:ext cx="257615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white"/>
                </a:solidFill>
                <a:effectLst/>
                <a:uLnTx/>
                <a:uFillTx/>
                <a:latin typeface="Calibri" panose="020F0502020204030204"/>
                <a:ea typeface="+mn-ea"/>
                <a:cs typeface="+mn-cs"/>
              </a:rPr>
              <a:t>FIH Workshop</a:t>
            </a:r>
          </a:p>
        </p:txBody>
      </p:sp>
      <p:sp>
        <p:nvSpPr>
          <p:cNvPr id="179" name="Rectangle 178">
            <a:extLst>
              <a:ext uri="{FF2B5EF4-FFF2-40B4-BE49-F238E27FC236}">
                <a16:creationId xmlns:a16="http://schemas.microsoft.com/office/drawing/2014/main" id="{71981219-69A2-9323-18A8-7C8DC600A2AD}"/>
              </a:ext>
            </a:extLst>
          </p:cNvPr>
          <p:cNvSpPr/>
          <p:nvPr/>
        </p:nvSpPr>
        <p:spPr>
          <a:xfrm>
            <a:off x="5691116" y="0"/>
            <a:ext cx="900753" cy="2199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32319EEB-8391-965C-756F-935316AD8819}"/>
              </a:ext>
            </a:extLst>
          </p:cNvPr>
          <p:cNvSpPr txBox="1"/>
          <p:nvPr/>
        </p:nvSpPr>
        <p:spPr>
          <a:xfrm>
            <a:off x="2701765" y="272535"/>
            <a:ext cx="9364624" cy="707886"/>
          </a:xfrm>
          <a:prstGeom prst="rect">
            <a:avLst/>
          </a:prstGeom>
          <a:noFill/>
        </p:spPr>
        <p:txBody>
          <a:bodyPr wrap="square" rtlCol="0">
            <a:spAutoFit/>
          </a:bodyPr>
          <a:lstStyle/>
          <a:p>
            <a:pPr algn="ctr"/>
            <a:r>
              <a:rPr lang="fr-FR" sz="2000" b="1" dirty="0">
                <a:solidFill>
                  <a:schemeClr val="tx2"/>
                </a:solidFill>
              </a:rPr>
              <a:t>Chasing optimum First-In-Human (FIH) dose</a:t>
            </a:r>
            <a:r>
              <a:rPr lang="fr-FR" sz="2000" dirty="0">
                <a:solidFill>
                  <a:schemeClr val="tx2"/>
                </a:solidFill>
              </a:rPr>
              <a:t> </a:t>
            </a:r>
            <a:br>
              <a:rPr lang="fr-FR" sz="2000" dirty="0">
                <a:solidFill>
                  <a:schemeClr val="tx2"/>
                </a:solidFill>
              </a:rPr>
            </a:br>
            <a:r>
              <a:rPr kumimoji="0" lang="fr-FR" sz="2000" b="0" i="0" u="none" strike="noStrike" kern="1200" cap="none" spc="0" normalizeH="0" baseline="0" noProof="0" dirty="0">
                <a:ln>
                  <a:noFill/>
                </a:ln>
                <a:solidFill>
                  <a:schemeClr val="tx2"/>
                </a:solidFill>
                <a:effectLst/>
                <a:uLnTx/>
                <a:uFillTx/>
                <a:latin typeface="Calibri" panose="020F0502020204030204"/>
                <a:ea typeface="+mn-ea"/>
                <a:cs typeface="+mn-cs"/>
              </a:rPr>
              <a:t>Welcome to reality !</a:t>
            </a:r>
            <a:endParaRPr lang="fr-FR" sz="2000" dirty="0">
              <a:solidFill>
                <a:schemeClr val="tx2"/>
              </a:solidFill>
            </a:endParaRPr>
          </a:p>
        </p:txBody>
      </p:sp>
      <p:pic>
        <p:nvPicPr>
          <p:cNvPr id="14" name="Image 13">
            <a:extLst>
              <a:ext uri="{FF2B5EF4-FFF2-40B4-BE49-F238E27FC236}">
                <a16:creationId xmlns:a16="http://schemas.microsoft.com/office/drawing/2014/main" id="{81B158B5-5213-DAFA-82A3-5091E7C4EFBB}"/>
              </a:ext>
            </a:extLst>
          </p:cNvPr>
          <p:cNvPicPr>
            <a:picLocks noChangeAspect="1"/>
          </p:cNvPicPr>
          <p:nvPr/>
        </p:nvPicPr>
        <p:blipFill rotWithShape="1">
          <a:blip r:embed="rId2"/>
          <a:srcRect r="10814"/>
          <a:stretch/>
        </p:blipFill>
        <p:spPr>
          <a:xfrm>
            <a:off x="0" y="5950094"/>
            <a:ext cx="1820830" cy="809465"/>
          </a:xfrm>
          <a:prstGeom prst="rect">
            <a:avLst/>
          </a:prstGeom>
        </p:spPr>
      </p:pic>
      <p:sp>
        <p:nvSpPr>
          <p:cNvPr id="5" name="ZoneTexte 4">
            <a:extLst>
              <a:ext uri="{FF2B5EF4-FFF2-40B4-BE49-F238E27FC236}">
                <a16:creationId xmlns:a16="http://schemas.microsoft.com/office/drawing/2014/main" id="{612EB971-A94E-8330-269D-B9FC5C866718}"/>
              </a:ext>
            </a:extLst>
          </p:cNvPr>
          <p:cNvSpPr txBox="1"/>
          <p:nvPr/>
        </p:nvSpPr>
        <p:spPr>
          <a:xfrm>
            <a:off x="4409752" y="1322720"/>
            <a:ext cx="7079973" cy="674224"/>
          </a:xfrm>
          <a:prstGeom prst="rect">
            <a:avLst/>
          </a:prstGeom>
          <a:noFill/>
        </p:spPr>
        <p:txBody>
          <a:bodyPr wrap="square">
            <a:spAutoFit/>
          </a:bodyPr>
          <a:lstStyle/>
          <a:p>
            <a:pPr algn="ctr">
              <a:lnSpc>
                <a:spcPct val="107000"/>
              </a:lnSpc>
              <a:spcAft>
                <a:spcPts val="800"/>
              </a:spcAft>
            </a:pPr>
            <a:r>
              <a:rPr lang="en-US" b="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Physiologically Based PharmacoKinetics (PBPK) </a:t>
            </a:r>
            <a:r>
              <a:rPr lang="en-US" sz="1800" b="1" i="0" dirty="0">
                <a:solidFill>
                  <a:schemeClr val="accent1"/>
                </a:solidFill>
                <a:effectLst/>
                <a:latin typeface="Aptos" panose="020B0004020202020204" pitchFamily="34" charset="0"/>
              </a:rPr>
              <a:t>modelling to support the First In Human (FIH) studies of small molecules </a:t>
            </a:r>
            <a:endParaRPr lang="fr-FR" b="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Image 12">
            <a:extLst>
              <a:ext uri="{FF2B5EF4-FFF2-40B4-BE49-F238E27FC236}">
                <a16:creationId xmlns:a16="http://schemas.microsoft.com/office/drawing/2014/main" id="{1799C1C0-9A1E-2907-C135-3759C84894DE}"/>
              </a:ext>
            </a:extLst>
          </p:cNvPr>
          <p:cNvPicPr>
            <a:picLocks noChangeAspect="1"/>
          </p:cNvPicPr>
          <p:nvPr/>
        </p:nvPicPr>
        <p:blipFill>
          <a:blip r:embed="rId3"/>
          <a:stretch>
            <a:fillRect/>
          </a:stretch>
        </p:blipFill>
        <p:spPr>
          <a:xfrm>
            <a:off x="3116457" y="1238878"/>
            <a:ext cx="1244093" cy="1244093"/>
          </a:xfrm>
          <a:prstGeom prst="rect">
            <a:avLst/>
          </a:prstGeom>
          <a:effectLst>
            <a:outerShdw blurRad="50800" dist="38100" dir="5400000" algn="t" rotWithShape="0">
              <a:prstClr val="black">
                <a:alpha val="40000"/>
              </a:prstClr>
            </a:outerShdw>
          </a:effectLst>
        </p:spPr>
      </p:pic>
      <p:pic>
        <p:nvPicPr>
          <p:cNvPr id="15" name="Image 14">
            <a:extLst>
              <a:ext uri="{FF2B5EF4-FFF2-40B4-BE49-F238E27FC236}">
                <a16:creationId xmlns:a16="http://schemas.microsoft.com/office/drawing/2014/main" id="{68216CB5-14D8-ACF1-78EB-F06B7DB0991D}"/>
              </a:ext>
            </a:extLst>
          </p:cNvPr>
          <p:cNvPicPr>
            <a:picLocks noChangeAspect="1"/>
          </p:cNvPicPr>
          <p:nvPr/>
        </p:nvPicPr>
        <p:blipFill>
          <a:blip r:embed="rId4"/>
          <a:stretch>
            <a:fillRect/>
          </a:stretch>
        </p:blipFill>
        <p:spPr>
          <a:xfrm>
            <a:off x="9765478" y="5715286"/>
            <a:ext cx="1908076" cy="954038"/>
          </a:xfrm>
          <a:prstGeom prst="rect">
            <a:avLst/>
          </a:prstGeom>
        </p:spPr>
      </p:pic>
      <p:sp>
        <p:nvSpPr>
          <p:cNvPr id="18" name="ZoneTexte 17">
            <a:extLst>
              <a:ext uri="{FF2B5EF4-FFF2-40B4-BE49-F238E27FC236}">
                <a16:creationId xmlns:a16="http://schemas.microsoft.com/office/drawing/2014/main" id="{E3AB6E43-CE34-0FC1-1C37-3A6111BC73A3}"/>
              </a:ext>
            </a:extLst>
          </p:cNvPr>
          <p:cNvSpPr txBox="1"/>
          <p:nvPr/>
        </p:nvSpPr>
        <p:spPr>
          <a:xfrm>
            <a:off x="2984739" y="2885365"/>
            <a:ext cx="3597716" cy="3416320"/>
          </a:xfrm>
          <a:prstGeom prst="rect">
            <a:avLst/>
          </a:prstGeom>
          <a:solidFill>
            <a:schemeClr val="tx2"/>
          </a:solidFill>
        </p:spPr>
        <p:txBody>
          <a:bodyPr wrap="square">
            <a:spAutoFit/>
          </a:bodyPr>
          <a:lstStyle/>
          <a:p>
            <a:pPr algn="just" fontAlgn="base"/>
            <a:r>
              <a:rPr lang="en-US" sz="1200" b="0" i="0" dirty="0">
                <a:solidFill>
                  <a:schemeClr val="bg1"/>
                </a:solidFill>
                <a:effectLst/>
              </a:rPr>
              <a:t>François Bouzom is currently director of the Simulation Studies Team at Simulations Plus Inc., where he leads and mentors scientists and provides consulting services for the pharmaceutical industry.</a:t>
            </a:r>
          </a:p>
          <a:p>
            <a:pPr algn="just" fontAlgn="base"/>
            <a:endParaRPr lang="en-US" sz="1200" b="0" i="0" dirty="0">
              <a:solidFill>
                <a:schemeClr val="bg1"/>
              </a:solidFill>
              <a:effectLst/>
            </a:endParaRPr>
          </a:p>
          <a:p>
            <a:pPr algn="just" fontAlgn="base"/>
            <a:r>
              <a:rPr lang="en-US" sz="1200" b="0" i="0" dirty="0">
                <a:solidFill>
                  <a:schemeClr val="bg1"/>
                </a:solidFill>
                <a:effectLst/>
              </a:rPr>
              <a:t>During more than 30 years, François has worked in the pharmaceutical industry to support drug development focusing on Pharmacokinetics and drug development. Through his different positions, he has built a strong knowledge of every skill linked to Pharmacokinetics, from non-clinical to clinical and from bioanalysis to modelling.</a:t>
            </a:r>
          </a:p>
          <a:p>
            <a:pPr algn="just" fontAlgn="base"/>
            <a:endParaRPr lang="en-US" sz="1200" b="0" i="0" dirty="0">
              <a:solidFill>
                <a:schemeClr val="bg1"/>
              </a:solidFill>
              <a:effectLst/>
            </a:endParaRPr>
          </a:p>
          <a:p>
            <a:pPr algn="just" fontAlgn="base"/>
            <a:r>
              <a:rPr lang="en-US" sz="1200" b="0" i="0" dirty="0">
                <a:solidFill>
                  <a:schemeClr val="bg1"/>
                </a:solidFill>
                <a:effectLst/>
              </a:rPr>
              <a:t>François has started working on PBPK modelling in 2000. From that time, he has never stopped working in that area, making people aware of its unique value, expanding its applications, and still having time to teach students.</a:t>
            </a:r>
          </a:p>
        </p:txBody>
      </p:sp>
      <p:sp>
        <p:nvSpPr>
          <p:cNvPr id="6" name="ZoneTexte 5">
            <a:extLst>
              <a:ext uri="{FF2B5EF4-FFF2-40B4-BE49-F238E27FC236}">
                <a16:creationId xmlns:a16="http://schemas.microsoft.com/office/drawing/2014/main" id="{102514C4-E0F8-DDCA-F994-FC9194815D63}"/>
              </a:ext>
            </a:extLst>
          </p:cNvPr>
          <p:cNvSpPr txBox="1"/>
          <p:nvPr/>
        </p:nvSpPr>
        <p:spPr>
          <a:xfrm>
            <a:off x="6765918" y="2997458"/>
            <a:ext cx="4882685" cy="2462213"/>
          </a:xfrm>
          <a:prstGeom prst="rect">
            <a:avLst/>
          </a:prstGeom>
          <a:noFill/>
        </p:spPr>
        <p:txBody>
          <a:bodyPr wrap="square">
            <a:spAutoFit/>
          </a:bodyPr>
          <a:lstStyle/>
          <a:p>
            <a:pPr algn="just" rtl="0" fontAlgn="base">
              <a:spcAft>
                <a:spcPts val="600"/>
              </a:spcAft>
            </a:pPr>
            <a:r>
              <a:rPr lang="en-US" sz="1600" b="0" i="0" dirty="0">
                <a:solidFill>
                  <a:srgbClr val="000000"/>
                </a:solidFill>
                <a:effectLst/>
              </a:rPr>
              <a:t>In this section of the workshop, the attendees will learn about the </a:t>
            </a:r>
            <a:r>
              <a:rPr lang="en-US" sz="1600" i="0" dirty="0">
                <a:solidFill>
                  <a:srgbClr val="000000"/>
                </a:solidFill>
                <a:effectLst/>
              </a:rPr>
              <a:t>value of the PBPK approach </a:t>
            </a:r>
            <a:r>
              <a:rPr lang="en-US" sz="1600" b="0" i="0" dirty="0">
                <a:solidFill>
                  <a:srgbClr val="000000"/>
                </a:solidFill>
                <a:effectLst/>
              </a:rPr>
              <a:t>to support FIH studies using </a:t>
            </a:r>
            <a:r>
              <a:rPr lang="en-US" sz="1600" i="0" dirty="0">
                <a:solidFill>
                  <a:srgbClr val="000000"/>
                </a:solidFill>
                <a:effectLst/>
              </a:rPr>
              <a:t>decision trees </a:t>
            </a:r>
            <a:r>
              <a:rPr lang="en-US" sz="1600" b="0" i="0" dirty="0">
                <a:solidFill>
                  <a:srgbClr val="000000"/>
                </a:solidFill>
                <a:effectLst/>
              </a:rPr>
              <a:t>to better define the absorption, the distribution, the metabolism and the excretion of the drugs in development. </a:t>
            </a:r>
          </a:p>
          <a:p>
            <a:pPr algn="just" rtl="0" fontAlgn="base">
              <a:spcAft>
                <a:spcPts val="600"/>
              </a:spcAft>
            </a:pPr>
            <a:r>
              <a:rPr lang="en-US" sz="1600" b="0" i="0" dirty="0">
                <a:solidFill>
                  <a:srgbClr val="000000"/>
                </a:solidFill>
                <a:effectLst/>
              </a:rPr>
              <a:t>The strategy will be illustrated with a couple of case studies.  </a:t>
            </a:r>
          </a:p>
          <a:p>
            <a:pPr algn="just" rtl="0" fontAlgn="base"/>
            <a:r>
              <a:rPr lang="en-US" sz="1600" b="0" i="0" dirty="0">
                <a:solidFill>
                  <a:srgbClr val="000000"/>
                </a:solidFill>
                <a:effectLst/>
              </a:rPr>
              <a:t>Finally, a hands-on session will allow each attendee to apply the strategy to a case study.  </a:t>
            </a:r>
            <a:endParaRPr lang="en-US" sz="2800" b="0" i="0" dirty="0">
              <a:solidFill>
                <a:srgbClr val="000000"/>
              </a:solidFill>
              <a:effectLst/>
            </a:endParaRPr>
          </a:p>
        </p:txBody>
      </p:sp>
      <p:sp>
        <p:nvSpPr>
          <p:cNvPr id="10" name="ZoneTexte 9">
            <a:extLst>
              <a:ext uri="{FF2B5EF4-FFF2-40B4-BE49-F238E27FC236}">
                <a16:creationId xmlns:a16="http://schemas.microsoft.com/office/drawing/2014/main" id="{0D7A3056-BC20-5CE0-7DF9-CACED841E46E}"/>
              </a:ext>
            </a:extLst>
          </p:cNvPr>
          <p:cNvSpPr txBox="1"/>
          <p:nvPr/>
        </p:nvSpPr>
        <p:spPr>
          <a:xfrm>
            <a:off x="0" y="1283730"/>
            <a:ext cx="2577141" cy="1131528"/>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2400" b="1" i="0" u="none" strike="noStrike" kern="1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François Bouzom</a:t>
            </a:r>
            <a:r>
              <a:rPr kumimoji="0" lang="fr-FR" sz="2400" b="0" i="0" u="none" strike="noStrike" kern="1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FR" sz="2000" b="0" i="0" u="none" strike="noStrike" kern="1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Director</a:t>
            </a:r>
            <a:r>
              <a:rPr lang="fr-FR" sz="20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 | </a:t>
            </a:r>
            <a:r>
              <a:rPr kumimoji="0" lang="fr-FR" sz="2000" b="0" i="0" u="none" strike="noStrike" kern="1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PBPK | Simulations Plus</a:t>
            </a:r>
            <a:endParaRPr kumimoji="0" lang="fr-FR" sz="2400" b="0" i="0" u="none" strike="noStrike" kern="1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275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ZoneTexte 128">
            <a:extLst>
              <a:ext uri="{FF2B5EF4-FFF2-40B4-BE49-F238E27FC236}">
                <a16:creationId xmlns:a16="http://schemas.microsoft.com/office/drawing/2014/main" id="{91024062-01D1-860F-1851-7F52304490AA}"/>
              </a:ext>
            </a:extLst>
          </p:cNvPr>
          <p:cNvSpPr txBox="1"/>
          <p:nvPr/>
        </p:nvSpPr>
        <p:spPr>
          <a:xfrm>
            <a:off x="125611" y="161660"/>
            <a:ext cx="257615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white"/>
                </a:solidFill>
                <a:effectLst/>
                <a:uLnTx/>
                <a:uFillTx/>
                <a:latin typeface="Calibri" panose="020F0502020204030204"/>
                <a:ea typeface="+mn-ea"/>
                <a:cs typeface="+mn-cs"/>
              </a:rPr>
              <a:t>FIH Workshop</a:t>
            </a:r>
          </a:p>
        </p:txBody>
      </p:sp>
      <p:sp>
        <p:nvSpPr>
          <p:cNvPr id="179" name="Rectangle 178">
            <a:extLst>
              <a:ext uri="{FF2B5EF4-FFF2-40B4-BE49-F238E27FC236}">
                <a16:creationId xmlns:a16="http://schemas.microsoft.com/office/drawing/2014/main" id="{71981219-69A2-9323-18A8-7C8DC600A2AD}"/>
              </a:ext>
            </a:extLst>
          </p:cNvPr>
          <p:cNvSpPr/>
          <p:nvPr/>
        </p:nvSpPr>
        <p:spPr>
          <a:xfrm>
            <a:off x="5691116" y="0"/>
            <a:ext cx="900753" cy="2199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32319EEB-8391-965C-756F-935316AD8819}"/>
              </a:ext>
            </a:extLst>
          </p:cNvPr>
          <p:cNvSpPr txBox="1"/>
          <p:nvPr/>
        </p:nvSpPr>
        <p:spPr>
          <a:xfrm>
            <a:off x="2701765" y="161660"/>
            <a:ext cx="936462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44546A"/>
                </a:solidFill>
                <a:effectLst/>
                <a:uLnTx/>
                <a:uFillTx/>
                <a:latin typeface="Calibri" panose="020F0502020204030204"/>
                <a:ea typeface="+mn-ea"/>
                <a:cs typeface="+mn-cs"/>
              </a:rPr>
              <a:t>Chasing optimum First-In-Human (FIH) dose</a:t>
            </a:r>
            <a:r>
              <a:rPr kumimoji="0" lang="fr-FR" sz="2000" b="0" i="0" u="none" strike="noStrike" kern="1200" cap="none" spc="0" normalizeH="0" baseline="0" noProof="0" dirty="0">
                <a:ln>
                  <a:noFill/>
                </a:ln>
                <a:solidFill>
                  <a:srgbClr val="44546A"/>
                </a:solidFill>
                <a:effectLst/>
                <a:uLnTx/>
                <a:uFillTx/>
                <a:latin typeface="Calibri" panose="020F0502020204030204"/>
                <a:ea typeface="+mn-ea"/>
                <a:cs typeface="+mn-cs"/>
              </a:rPr>
              <a:t>: </a:t>
            </a:r>
            <a:br>
              <a:rPr kumimoji="0" lang="fr-FR" sz="2000" b="0" i="0" u="none" strike="noStrike" kern="1200" cap="none" spc="0" normalizeH="0" baseline="0" noProof="0" dirty="0">
                <a:ln>
                  <a:noFill/>
                </a:ln>
                <a:solidFill>
                  <a:srgbClr val="44546A"/>
                </a:solidFill>
                <a:effectLst/>
                <a:uLnTx/>
                <a:uFillTx/>
                <a:latin typeface="Calibri" panose="020F0502020204030204"/>
                <a:ea typeface="+mn-ea"/>
                <a:cs typeface="+mn-cs"/>
              </a:rPr>
            </a:br>
            <a:r>
              <a:rPr kumimoji="0" lang="fr-FR" sz="2000" b="0" i="0" u="none" strike="noStrike" kern="1200" cap="none" spc="0" normalizeH="0" baseline="0" noProof="0" dirty="0">
                <a:ln>
                  <a:noFill/>
                </a:ln>
                <a:solidFill>
                  <a:schemeClr val="tx2"/>
                </a:solidFill>
                <a:effectLst/>
                <a:uLnTx/>
                <a:uFillTx/>
                <a:latin typeface="Calibri" panose="020F0502020204030204"/>
                <a:ea typeface="+mn-ea"/>
                <a:cs typeface="+mn-cs"/>
              </a:rPr>
              <a:t>Welcome to reality !</a:t>
            </a:r>
            <a:endParaRPr kumimoji="0" lang="fr-FR" sz="20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pic>
        <p:nvPicPr>
          <p:cNvPr id="14" name="Image 13">
            <a:extLst>
              <a:ext uri="{FF2B5EF4-FFF2-40B4-BE49-F238E27FC236}">
                <a16:creationId xmlns:a16="http://schemas.microsoft.com/office/drawing/2014/main" id="{81B158B5-5213-DAFA-82A3-5091E7C4EFBB}"/>
              </a:ext>
            </a:extLst>
          </p:cNvPr>
          <p:cNvPicPr>
            <a:picLocks noChangeAspect="1"/>
          </p:cNvPicPr>
          <p:nvPr/>
        </p:nvPicPr>
        <p:blipFill rotWithShape="1">
          <a:blip r:embed="rId2"/>
          <a:srcRect r="10814"/>
          <a:stretch/>
        </p:blipFill>
        <p:spPr>
          <a:xfrm>
            <a:off x="0" y="5950094"/>
            <a:ext cx="1820830" cy="809465"/>
          </a:xfrm>
          <a:prstGeom prst="rect">
            <a:avLst/>
          </a:prstGeom>
        </p:spPr>
      </p:pic>
      <p:sp>
        <p:nvSpPr>
          <p:cNvPr id="5" name="ZoneTexte 4">
            <a:extLst>
              <a:ext uri="{FF2B5EF4-FFF2-40B4-BE49-F238E27FC236}">
                <a16:creationId xmlns:a16="http://schemas.microsoft.com/office/drawing/2014/main" id="{612EB971-A94E-8330-269D-B9FC5C866718}"/>
              </a:ext>
            </a:extLst>
          </p:cNvPr>
          <p:cNvSpPr txBox="1"/>
          <p:nvPr/>
        </p:nvSpPr>
        <p:spPr>
          <a:xfrm>
            <a:off x="5992838" y="868758"/>
            <a:ext cx="5236737" cy="674224"/>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b="1" i="0" dirty="0">
                <a:solidFill>
                  <a:schemeClr val="accent1"/>
                </a:solidFill>
                <a:effectLst/>
                <a:latin typeface="Aptos" panose="020B0004020202020204" pitchFamily="34" charset="0"/>
              </a:rPr>
              <a:t>Working with Probability of Pharmacological Success (PoPS) to inform FIH studies</a:t>
            </a:r>
            <a:endParaRPr lang="en-US" b="0" i="0" dirty="0">
              <a:solidFill>
                <a:schemeClr val="accent1"/>
              </a:solidFill>
              <a:effectLst/>
            </a:endParaRPr>
          </a:p>
        </p:txBody>
      </p:sp>
      <p:sp>
        <p:nvSpPr>
          <p:cNvPr id="9" name="ZoneTexte 8">
            <a:extLst>
              <a:ext uri="{FF2B5EF4-FFF2-40B4-BE49-F238E27FC236}">
                <a16:creationId xmlns:a16="http://schemas.microsoft.com/office/drawing/2014/main" id="{27156B52-4AF5-7A3B-2C4F-4CA1540A0135}"/>
              </a:ext>
            </a:extLst>
          </p:cNvPr>
          <p:cNvSpPr txBox="1"/>
          <p:nvPr/>
        </p:nvSpPr>
        <p:spPr>
          <a:xfrm>
            <a:off x="2933672" y="3041189"/>
            <a:ext cx="2966795" cy="3416320"/>
          </a:xfrm>
          <a:prstGeom prst="rect">
            <a:avLst/>
          </a:prstGeom>
          <a:solidFill>
            <a:schemeClr val="tx2"/>
          </a:solidFill>
        </p:spPr>
        <p:txBody>
          <a:bodyPr wrap="square">
            <a:spAutoFit/>
          </a:bodyPr>
          <a:lstStyle/>
          <a:p>
            <a:pPr algn="just"/>
            <a:r>
              <a:rPr lang="en-US" sz="1200" b="0" dirty="0">
                <a:solidFill>
                  <a:schemeClr val="bg1"/>
                </a:solidFill>
                <a:effectLst/>
              </a:rPr>
              <a:t>Martin obtained his PhD in Pharmacometrics from Uppsala University. He has 20+ years of drug development experience in areas such as metabolic disorders, autoimmune disease, infectious disease, hematological disorders etc. In 2012 Martin co-founded the consulting company Pharmetheus AB. In the consultant role he has been engaged as strategic advisor on behalf of multiple clients and acted as the main responsible consultant for 50+ pharmacometric data analysis projects on behalf of more than 20 different clients. The projects have ranged from pre-clinical translational projects to submission ready large-scale phase III PKPD analysis. These analyses have among other things contributed to 6+ successful NDA filings and 5+ FIH studies</a:t>
            </a:r>
            <a:r>
              <a:rPr lang="en-US" sz="1200" b="0" i="1" dirty="0">
                <a:solidFill>
                  <a:srgbClr val="8997A8"/>
                </a:solidFill>
                <a:effectLst/>
                <a:latin typeface="degular"/>
              </a:rPr>
              <a:t>. </a:t>
            </a:r>
            <a:r>
              <a:rPr lang="en-US" sz="1200" b="0" i="0" dirty="0">
                <a:solidFill>
                  <a:srgbClr val="8997A8"/>
                </a:solidFill>
                <a:effectLst/>
                <a:latin typeface="degular"/>
              </a:rPr>
              <a:t> </a:t>
            </a:r>
            <a:endParaRPr lang="fr-FR" sz="2000" dirty="0">
              <a:latin typeface="degular"/>
            </a:endParaRPr>
          </a:p>
        </p:txBody>
      </p:sp>
      <p:pic>
        <p:nvPicPr>
          <p:cNvPr id="11" name="Image 10">
            <a:extLst>
              <a:ext uri="{FF2B5EF4-FFF2-40B4-BE49-F238E27FC236}">
                <a16:creationId xmlns:a16="http://schemas.microsoft.com/office/drawing/2014/main" id="{031120CF-BA56-7D83-1CF0-2351BF4208C9}"/>
              </a:ext>
            </a:extLst>
          </p:cNvPr>
          <p:cNvPicPr>
            <a:picLocks noChangeAspect="1"/>
          </p:cNvPicPr>
          <p:nvPr/>
        </p:nvPicPr>
        <p:blipFill>
          <a:blip r:embed="rId3"/>
          <a:stretch>
            <a:fillRect/>
          </a:stretch>
        </p:blipFill>
        <p:spPr>
          <a:xfrm>
            <a:off x="3191798" y="997398"/>
            <a:ext cx="1304852" cy="1304852"/>
          </a:xfrm>
          <a:prstGeom prst="rect">
            <a:avLst/>
          </a:prstGeom>
          <a:effectLst>
            <a:outerShdw blurRad="50800" dist="38100" dir="5400000" algn="t" rotWithShape="0">
              <a:prstClr val="black">
                <a:alpha val="40000"/>
              </a:prstClr>
            </a:outerShdw>
          </a:effectLst>
        </p:spPr>
      </p:pic>
      <p:sp>
        <p:nvSpPr>
          <p:cNvPr id="16" name="ZoneTexte 15">
            <a:extLst>
              <a:ext uri="{FF2B5EF4-FFF2-40B4-BE49-F238E27FC236}">
                <a16:creationId xmlns:a16="http://schemas.microsoft.com/office/drawing/2014/main" id="{73232CB9-BBEE-2515-25BB-02794C4858AE}"/>
              </a:ext>
            </a:extLst>
          </p:cNvPr>
          <p:cNvSpPr txBox="1"/>
          <p:nvPr/>
        </p:nvSpPr>
        <p:spPr>
          <a:xfrm>
            <a:off x="28067" y="3110855"/>
            <a:ext cx="2710060" cy="2839239"/>
          </a:xfrm>
          <a:prstGeom prst="rect">
            <a:avLst/>
          </a:prstGeom>
          <a:noFill/>
        </p:spPr>
        <p:txBody>
          <a:bodyPr wrap="square">
            <a:spAutoFit/>
          </a:bodyPr>
          <a:lstStyle/>
          <a:p>
            <a:pPr algn="l" rtl="0" fontAlgn="base">
              <a:spcAft>
                <a:spcPts val="600"/>
              </a:spcAft>
              <a:buFont typeface="+mj-lt"/>
              <a:buAutoNum type="arabicPeriod"/>
            </a:pPr>
            <a:r>
              <a:rPr lang="en-GB" sz="900" b="0" i="0" dirty="0">
                <a:solidFill>
                  <a:schemeClr val="bg1"/>
                </a:solidFill>
                <a:effectLst/>
                <a:latin typeface="Aptos" panose="020B0004020202020204" pitchFamily="34" charset="0"/>
              </a:rPr>
              <a:t>Chen C. Opportunities and pitfalls in clinical proof-of-concept: principles and examples. Drug Discov Today. 2018 Apr;23(4):776-787. doi: 10.1016/j.drudis.2018.01.045. Epub 2018 Feb 3. PMID: 29406264. </a:t>
            </a:r>
          </a:p>
          <a:p>
            <a:pPr algn="l" rtl="0" fontAlgn="base">
              <a:spcAft>
                <a:spcPts val="600"/>
              </a:spcAft>
              <a:buFont typeface="+mj-lt"/>
              <a:buAutoNum type="arabicPeriod" startAt="2"/>
            </a:pPr>
            <a:r>
              <a:rPr lang="en-GB" sz="900" b="0" i="0" dirty="0">
                <a:solidFill>
                  <a:schemeClr val="bg1"/>
                </a:solidFill>
                <a:effectLst/>
                <a:latin typeface="Aptos" panose="020B0004020202020204" pitchFamily="34" charset="0"/>
              </a:rPr>
              <a:t>Zhou </a:t>
            </a:r>
            <a:r>
              <a:rPr lang="en-GB" sz="800" b="0" i="0" dirty="0">
                <a:solidFill>
                  <a:schemeClr val="bg1"/>
                </a:solidFill>
                <a:effectLst/>
                <a:latin typeface="Aptos" panose="020B0004020202020204" pitchFamily="34" charset="0"/>
              </a:rPr>
              <a:t>X</a:t>
            </a:r>
            <a:r>
              <a:rPr lang="en-GB" sz="900" b="0" i="0" dirty="0">
                <a:solidFill>
                  <a:schemeClr val="bg1"/>
                </a:solidFill>
                <a:effectLst/>
                <a:latin typeface="Aptos" panose="020B0004020202020204" pitchFamily="34" charset="0"/>
              </a:rPr>
              <a:t>, Graff O, Chen C. Quantifying the probability of pharmacological success to inform compound progression decisions. PLoS 12;15(10):e0240234. </a:t>
            </a:r>
          </a:p>
          <a:p>
            <a:pPr algn="l" rtl="0" fontAlgn="base">
              <a:spcAft>
                <a:spcPts val="600"/>
              </a:spcAft>
              <a:buFont typeface="+mj-lt"/>
              <a:buAutoNum type="arabicPeriod" startAt="3"/>
            </a:pPr>
            <a:r>
              <a:rPr lang="en-GB" sz="900" b="0" i="0" dirty="0">
                <a:solidFill>
                  <a:schemeClr val="bg1"/>
                </a:solidFill>
                <a:effectLst/>
                <a:latin typeface="Aptos" panose="020B0004020202020204" pitchFamily="34" charset="0"/>
              </a:rPr>
              <a:t>2. Chen C, Zhou X, Lavezzi SM, Arshad U, Sharma R. Concept and application of the probability of pharmacological success (PoPS) as in drug development: a position paper. J TranslMed. 2023 Jan 11;21(1):17 </a:t>
            </a:r>
          </a:p>
          <a:p>
            <a:pPr algn="l" rtl="0" fontAlgn="base">
              <a:buFont typeface="+mj-lt"/>
              <a:buAutoNum type="arabicPeriod" startAt="4"/>
            </a:pPr>
            <a:r>
              <a:rPr lang="en-GB" sz="900" b="0" i="0" dirty="0">
                <a:solidFill>
                  <a:schemeClr val="bg1"/>
                </a:solidFill>
                <a:effectLst/>
                <a:latin typeface="Aptos" panose="020B0004020202020204" pitchFamily="34" charset="0"/>
              </a:rPr>
              <a:t>Leirens Q, Ibrahim M.A, Bergstrand M. A workflow for comparing drug candidates based on Probability of Pharmacological Success (PoPS). Poster GMP </a:t>
            </a:r>
            <a:r>
              <a:rPr lang="en-GB" sz="1000" b="0" i="0" dirty="0">
                <a:solidFill>
                  <a:schemeClr val="bg1"/>
                </a:solidFill>
                <a:effectLst/>
                <a:latin typeface="Aptos" panose="020B0004020202020204" pitchFamily="34" charset="0"/>
              </a:rPr>
              <a:t>Symposium 2024. </a:t>
            </a:r>
          </a:p>
        </p:txBody>
      </p:sp>
      <p:sp>
        <p:nvSpPr>
          <p:cNvPr id="18" name="ZoneTexte 17">
            <a:extLst>
              <a:ext uri="{FF2B5EF4-FFF2-40B4-BE49-F238E27FC236}">
                <a16:creationId xmlns:a16="http://schemas.microsoft.com/office/drawing/2014/main" id="{20EC702D-0A9A-C969-EE13-4F78CB365F6D}"/>
              </a:ext>
            </a:extLst>
          </p:cNvPr>
          <p:cNvSpPr txBox="1"/>
          <p:nvPr/>
        </p:nvSpPr>
        <p:spPr>
          <a:xfrm>
            <a:off x="67214" y="2856939"/>
            <a:ext cx="2426964" cy="261610"/>
          </a:xfrm>
          <a:prstGeom prst="rect">
            <a:avLst/>
          </a:prstGeom>
          <a:noFill/>
        </p:spPr>
        <p:txBody>
          <a:bodyPr wrap="square">
            <a:spAutoFit/>
          </a:bodyPr>
          <a:lstStyle/>
          <a:p>
            <a:r>
              <a:rPr lang="en-GB" sz="1100" b="1" i="0" dirty="0">
                <a:solidFill>
                  <a:schemeClr val="bg1"/>
                </a:solidFill>
                <a:effectLst/>
                <a:latin typeface="Aptos" panose="020B0004020202020204" pitchFamily="34" charset="0"/>
              </a:rPr>
              <a:t>References: </a:t>
            </a:r>
            <a:r>
              <a:rPr lang="en-GB" sz="1100" b="0" i="0" dirty="0">
                <a:solidFill>
                  <a:srgbClr val="000000"/>
                </a:solidFill>
                <a:effectLst/>
                <a:latin typeface="Aptos" panose="020B0004020202020204" pitchFamily="34" charset="0"/>
              </a:rPr>
              <a:t> </a:t>
            </a:r>
            <a:endParaRPr lang="fr-FR" dirty="0"/>
          </a:p>
        </p:txBody>
      </p:sp>
      <p:sp>
        <p:nvSpPr>
          <p:cNvPr id="22" name="ZoneTexte 21">
            <a:extLst>
              <a:ext uri="{FF2B5EF4-FFF2-40B4-BE49-F238E27FC236}">
                <a16:creationId xmlns:a16="http://schemas.microsoft.com/office/drawing/2014/main" id="{5A40E4A1-8D51-EDBE-D847-0C85B3859A4E}"/>
              </a:ext>
            </a:extLst>
          </p:cNvPr>
          <p:cNvSpPr txBox="1"/>
          <p:nvPr/>
        </p:nvSpPr>
        <p:spPr>
          <a:xfrm>
            <a:off x="95021" y="787817"/>
            <a:ext cx="2576153" cy="461665"/>
          </a:xfrm>
          <a:prstGeom prst="rect">
            <a:avLst/>
          </a:prstGeom>
          <a:noFill/>
        </p:spPr>
        <p:txBody>
          <a:bodyPr wrap="square">
            <a:spAutoFit/>
          </a:bodyPr>
          <a:lstStyle/>
          <a:p>
            <a:r>
              <a:rPr lang="en-US" sz="2400" b="1" dirty="0">
                <a:solidFill>
                  <a:schemeClr val="bg1"/>
                </a:solidFill>
                <a:effectLst/>
              </a:rPr>
              <a:t>Martin Bergstrand</a:t>
            </a:r>
            <a:endParaRPr lang="fr-FR" sz="2400" dirty="0">
              <a:solidFill>
                <a:schemeClr val="bg1"/>
              </a:solidFill>
            </a:endParaRPr>
          </a:p>
        </p:txBody>
      </p:sp>
      <p:sp>
        <p:nvSpPr>
          <p:cNvPr id="24" name="ZoneTexte 23">
            <a:extLst>
              <a:ext uri="{FF2B5EF4-FFF2-40B4-BE49-F238E27FC236}">
                <a16:creationId xmlns:a16="http://schemas.microsoft.com/office/drawing/2014/main" id="{0ADD22BF-62A4-FE17-8994-1CACE79D46ED}"/>
              </a:ext>
            </a:extLst>
          </p:cNvPr>
          <p:cNvSpPr txBox="1"/>
          <p:nvPr/>
        </p:nvSpPr>
        <p:spPr>
          <a:xfrm>
            <a:off x="95021" y="1198531"/>
            <a:ext cx="2576154" cy="1200329"/>
          </a:xfrm>
          <a:prstGeom prst="rect">
            <a:avLst/>
          </a:prstGeom>
          <a:noFill/>
        </p:spPr>
        <p:txBody>
          <a:bodyPr wrap="square">
            <a:spAutoFit/>
          </a:bodyPr>
          <a:lstStyle/>
          <a:p>
            <a:r>
              <a:rPr lang="en-US" dirty="0">
                <a:solidFill>
                  <a:schemeClr val="bg1"/>
                </a:solidFill>
                <a:effectLst/>
                <a:latin typeface="Century Gothic" panose="020B0502020202020204" pitchFamily="34" charset="0"/>
              </a:rPr>
              <a:t>Principal Consultant and MIDD platform scientific lead at Pharmetheus</a:t>
            </a:r>
            <a:endParaRPr lang="fr-FR" dirty="0">
              <a:solidFill>
                <a:schemeClr val="bg1"/>
              </a:solidFill>
            </a:endParaRPr>
          </a:p>
        </p:txBody>
      </p:sp>
      <p:pic>
        <p:nvPicPr>
          <p:cNvPr id="2054" name="Picture 6" descr="GMP Sponsor">
            <a:extLst>
              <a:ext uri="{FF2B5EF4-FFF2-40B4-BE49-F238E27FC236}">
                <a16:creationId xmlns:a16="http://schemas.microsoft.com/office/drawing/2014/main" id="{C139E511-0666-A9F9-3E24-813515D311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1586" y="6281973"/>
            <a:ext cx="2966796" cy="351071"/>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0C72CB37-0DF0-125B-6FCA-E79B68AE8304}"/>
              </a:ext>
            </a:extLst>
          </p:cNvPr>
          <p:cNvSpPr txBox="1"/>
          <p:nvPr/>
        </p:nvSpPr>
        <p:spPr>
          <a:xfrm>
            <a:off x="5954347" y="1542982"/>
            <a:ext cx="6112042" cy="4738990"/>
          </a:xfrm>
          <a:prstGeom prst="rect">
            <a:avLst/>
          </a:prstGeom>
          <a:noFill/>
        </p:spPr>
        <p:txBody>
          <a:bodyPr wrap="square">
            <a:spAutoFit/>
          </a:bodyPr>
          <a:lstStyle/>
          <a:p>
            <a:pPr algn="just">
              <a:lnSpc>
                <a:spcPct val="107000"/>
              </a:lnSpc>
              <a:spcAft>
                <a:spcPts val="800"/>
              </a:spcAft>
            </a:pPr>
            <a:r>
              <a:rPr lang="en-GB" sz="1200" kern="100" dirty="0">
                <a:effectLst/>
                <a:ea typeface="Aptos" panose="020B0004020202020204" pitchFamily="34" charset="0"/>
                <a:cs typeface="Times New Roman" panose="02020603050405020304" pitchFamily="18" charset="0"/>
              </a:rPr>
              <a:t>The Probability of Pharmacological Success, or PoPS, is a metric to inform early-stage drug development decisions based on benefit and risk data available at the time. In a FIH setting PoPS can for example be used to: (1) prioritize between different candidate assets to decide which one to bring into clinic and (2) select the planned dose range to study in FIH studies. </a:t>
            </a:r>
            <a:endParaRPr lang="fr-FR" sz="1200" kern="100" dirty="0">
              <a:effectLst/>
              <a:ea typeface="Aptos" panose="020B0004020202020204" pitchFamily="34" charset="0"/>
              <a:cs typeface="Times New Roman" panose="02020603050405020304" pitchFamily="18" charset="0"/>
            </a:endParaRPr>
          </a:p>
          <a:p>
            <a:pPr algn="just">
              <a:lnSpc>
                <a:spcPct val="107000"/>
              </a:lnSpc>
              <a:spcAft>
                <a:spcPts val="800"/>
              </a:spcAft>
            </a:pPr>
            <a:r>
              <a:rPr lang="en-GB" sz="1200" kern="100" dirty="0">
                <a:effectLst/>
                <a:ea typeface="Aptos" panose="020B0004020202020204" pitchFamily="34" charset="0"/>
                <a:cs typeface="Times New Roman" panose="02020603050405020304" pitchFamily="18" charset="0"/>
              </a:rPr>
              <a:t>The PoPS approach was initially introduced by Dr. Chao Chen and colleagues [1-3]. The approach leverages information about pharmacokinetics (PK), exposure–response (ER) relationships for desired as well as undesired pharmacology (efficacy and safety). In addition, it defines targets for the relevant endpoints (e.g. target engagement and risk of exposure above the no observed adverse effect level). At the stage of FIH the available PKPD information about is usually primarily based on in vitro and/or animal studies. These are by nature associated with considerable uncertainty. PoPS allows to account for this uncertainty in a quantitative manner, and to propagate it them into an overall probability to meet a multi criteria definition of pharmacological success. </a:t>
            </a:r>
            <a:endParaRPr lang="fr-FR" sz="1200" kern="100" dirty="0">
              <a:effectLst/>
              <a:ea typeface="Aptos" panose="020B0004020202020204" pitchFamily="34" charset="0"/>
              <a:cs typeface="Times New Roman" panose="02020603050405020304" pitchFamily="18" charset="0"/>
            </a:endParaRPr>
          </a:p>
          <a:p>
            <a:pPr algn="just">
              <a:lnSpc>
                <a:spcPct val="107000"/>
              </a:lnSpc>
              <a:spcAft>
                <a:spcPts val="800"/>
              </a:spcAft>
            </a:pPr>
            <a:r>
              <a:rPr lang="en-GB" sz="1200" kern="100" dirty="0">
                <a:effectLst/>
                <a:ea typeface="Aptos" panose="020B0004020202020204" pitchFamily="34" charset="0"/>
                <a:cs typeface="Times New Roman" panose="02020603050405020304" pitchFamily="18" charset="0"/>
              </a:rPr>
              <a:t>Pharmetheus has extended the original PoPS concept and implemented a template workflow to facilitate efficient and reproducible applications [4]. The template workflow was developed for RStudio and Quarto to allow for a combination of ease of use for simple routine applications and more advanced custom applications. </a:t>
            </a:r>
            <a:endParaRPr lang="fr-FR" sz="1200" kern="100" dirty="0">
              <a:effectLst/>
              <a:ea typeface="Aptos" panose="020B0004020202020204" pitchFamily="34" charset="0"/>
              <a:cs typeface="Times New Roman" panose="02020603050405020304" pitchFamily="18" charset="0"/>
            </a:endParaRPr>
          </a:p>
          <a:p>
            <a:pPr algn="just">
              <a:lnSpc>
                <a:spcPct val="107000"/>
              </a:lnSpc>
              <a:spcAft>
                <a:spcPts val="800"/>
              </a:spcAft>
            </a:pPr>
            <a:r>
              <a:rPr lang="en-GB" sz="1200" kern="100" dirty="0">
                <a:effectLst/>
                <a:ea typeface="Aptos" panose="020B0004020202020204" pitchFamily="34" charset="0"/>
                <a:cs typeface="Times New Roman" panose="02020603050405020304" pitchFamily="18" charset="0"/>
              </a:rPr>
              <a:t>The presentation will introduce the basic idea of PoPS as well as the template workflow in application to a FIH case-study. For confidentiality reasons this will be a simulated hypothetical example inspired by real case studies. It will also discuss the importance of systematically accounting for uncertainties in planning for FIH studies and the value of a workflow that can be easily updated with emerging information during early drug development. </a:t>
            </a:r>
            <a:endParaRPr lang="fr-FR" sz="12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506836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ZoneTexte 128">
            <a:extLst>
              <a:ext uri="{FF2B5EF4-FFF2-40B4-BE49-F238E27FC236}">
                <a16:creationId xmlns:a16="http://schemas.microsoft.com/office/drawing/2014/main" id="{91024062-01D1-860F-1851-7F52304490AA}"/>
              </a:ext>
            </a:extLst>
          </p:cNvPr>
          <p:cNvSpPr txBox="1"/>
          <p:nvPr/>
        </p:nvSpPr>
        <p:spPr>
          <a:xfrm>
            <a:off x="125611" y="161660"/>
            <a:ext cx="257615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white"/>
                </a:solidFill>
                <a:effectLst/>
                <a:uLnTx/>
                <a:uFillTx/>
                <a:latin typeface="Calibri" panose="020F0502020204030204"/>
                <a:ea typeface="+mn-ea"/>
                <a:cs typeface="+mn-cs"/>
              </a:rPr>
              <a:t>FIH Workshop</a:t>
            </a:r>
          </a:p>
        </p:txBody>
      </p:sp>
      <p:sp>
        <p:nvSpPr>
          <p:cNvPr id="179" name="Rectangle 178">
            <a:extLst>
              <a:ext uri="{FF2B5EF4-FFF2-40B4-BE49-F238E27FC236}">
                <a16:creationId xmlns:a16="http://schemas.microsoft.com/office/drawing/2014/main" id="{71981219-69A2-9323-18A8-7C8DC600A2AD}"/>
              </a:ext>
            </a:extLst>
          </p:cNvPr>
          <p:cNvSpPr/>
          <p:nvPr/>
        </p:nvSpPr>
        <p:spPr>
          <a:xfrm>
            <a:off x="5691116" y="0"/>
            <a:ext cx="900753" cy="2199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32319EEB-8391-965C-756F-935316AD8819}"/>
              </a:ext>
            </a:extLst>
          </p:cNvPr>
          <p:cNvSpPr txBox="1"/>
          <p:nvPr/>
        </p:nvSpPr>
        <p:spPr>
          <a:xfrm>
            <a:off x="2701765" y="310772"/>
            <a:ext cx="936462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44546A"/>
                </a:solidFill>
                <a:effectLst/>
                <a:uLnTx/>
                <a:uFillTx/>
                <a:latin typeface="Calibri" panose="020F0502020204030204"/>
                <a:ea typeface="+mn-ea"/>
                <a:cs typeface="+mn-cs"/>
              </a:rPr>
              <a:t>Chasing optimum First-In-Human (FIH) dose</a:t>
            </a:r>
            <a:r>
              <a:rPr kumimoji="0" lang="fr-FR" sz="2000" b="0" i="0" u="none" strike="noStrike" kern="1200" cap="none" spc="0" normalizeH="0" baseline="0" noProof="0" dirty="0">
                <a:ln>
                  <a:noFill/>
                </a:ln>
                <a:solidFill>
                  <a:srgbClr val="44546A"/>
                </a:solidFill>
                <a:effectLst/>
                <a:uLnTx/>
                <a:uFillTx/>
                <a:latin typeface="Calibri" panose="020F0502020204030204"/>
                <a:ea typeface="+mn-ea"/>
                <a:cs typeface="+mn-cs"/>
              </a:rPr>
              <a:t> </a:t>
            </a:r>
            <a:br>
              <a:rPr kumimoji="0" lang="fr-FR" sz="2000" b="0" i="0" u="none" strike="noStrike" kern="1200" cap="none" spc="0" normalizeH="0" baseline="0" noProof="0" dirty="0">
                <a:ln>
                  <a:noFill/>
                </a:ln>
                <a:solidFill>
                  <a:srgbClr val="44546A"/>
                </a:solidFill>
                <a:effectLst/>
                <a:uLnTx/>
                <a:uFillTx/>
                <a:latin typeface="Calibri" panose="020F0502020204030204"/>
                <a:ea typeface="+mn-ea"/>
                <a:cs typeface="+mn-cs"/>
              </a:rPr>
            </a:br>
            <a:r>
              <a:rPr kumimoji="0" lang="fr-FR" sz="2000" b="0" i="0" u="none" strike="noStrike" kern="1200" cap="none" spc="0" normalizeH="0" baseline="0" noProof="0" dirty="0">
                <a:ln>
                  <a:noFill/>
                </a:ln>
                <a:solidFill>
                  <a:schemeClr val="tx2"/>
                </a:solidFill>
                <a:effectLst/>
                <a:uLnTx/>
                <a:uFillTx/>
                <a:latin typeface="Calibri" panose="020F0502020204030204"/>
                <a:ea typeface="+mn-ea"/>
                <a:cs typeface="+mn-cs"/>
              </a:rPr>
              <a:t>Welcome to reality !</a:t>
            </a:r>
            <a:endParaRPr kumimoji="0" lang="fr-FR" sz="20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pic>
        <p:nvPicPr>
          <p:cNvPr id="14" name="Image 13">
            <a:extLst>
              <a:ext uri="{FF2B5EF4-FFF2-40B4-BE49-F238E27FC236}">
                <a16:creationId xmlns:a16="http://schemas.microsoft.com/office/drawing/2014/main" id="{81B158B5-5213-DAFA-82A3-5091E7C4EFBB}"/>
              </a:ext>
            </a:extLst>
          </p:cNvPr>
          <p:cNvPicPr>
            <a:picLocks noChangeAspect="1"/>
          </p:cNvPicPr>
          <p:nvPr/>
        </p:nvPicPr>
        <p:blipFill rotWithShape="1">
          <a:blip r:embed="rId2"/>
          <a:srcRect r="10814"/>
          <a:stretch/>
        </p:blipFill>
        <p:spPr>
          <a:xfrm>
            <a:off x="0" y="5950094"/>
            <a:ext cx="1820830" cy="809465"/>
          </a:xfrm>
          <a:prstGeom prst="rect">
            <a:avLst/>
          </a:prstGeom>
        </p:spPr>
      </p:pic>
      <p:sp>
        <p:nvSpPr>
          <p:cNvPr id="5" name="ZoneTexte 4">
            <a:extLst>
              <a:ext uri="{FF2B5EF4-FFF2-40B4-BE49-F238E27FC236}">
                <a16:creationId xmlns:a16="http://schemas.microsoft.com/office/drawing/2014/main" id="{612EB971-A94E-8330-269D-B9FC5C866718}"/>
              </a:ext>
            </a:extLst>
          </p:cNvPr>
          <p:cNvSpPr txBox="1"/>
          <p:nvPr/>
        </p:nvSpPr>
        <p:spPr>
          <a:xfrm>
            <a:off x="4409752" y="1215872"/>
            <a:ext cx="7079973" cy="375552"/>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800" b="1" dirty="0">
                <a:solidFill>
                  <a:schemeClr val="accent1"/>
                </a:solidFill>
                <a:effectLst/>
                <a:latin typeface="Aptos" panose="020B0004020202020204" pitchFamily="34" charset="0"/>
                <a:ea typeface="Aptos" panose="020B0004020202020204" pitchFamily="34" charset="0"/>
                <a:cs typeface="Aptos" panose="020B0004020202020204" pitchFamily="34" charset="0"/>
              </a:rPr>
              <a:t>Knowledge sharing on specific challenges for FIH dose predictions</a:t>
            </a:r>
            <a:endParaRPr lang="en-US" sz="1800" b="1" dirty="0">
              <a:solidFill>
                <a:schemeClr val="accent1"/>
              </a:solidFill>
              <a:effectLst/>
              <a:highlight>
                <a:srgbClr val="FFFF00"/>
              </a:highlight>
              <a:latin typeface="Calibri" panose="020F0502020204030204" pitchFamily="34" charset="0"/>
              <a:ea typeface="Calibri" panose="020F0502020204030204" pitchFamily="34" charset="0"/>
            </a:endParaRPr>
          </a:p>
        </p:txBody>
      </p:sp>
      <p:pic>
        <p:nvPicPr>
          <p:cNvPr id="9" name="Image 8">
            <a:extLst>
              <a:ext uri="{FF2B5EF4-FFF2-40B4-BE49-F238E27FC236}">
                <a16:creationId xmlns:a16="http://schemas.microsoft.com/office/drawing/2014/main" id="{D5F37649-1189-AD06-477F-1818CF1C81D5}"/>
              </a:ext>
            </a:extLst>
          </p:cNvPr>
          <p:cNvPicPr>
            <a:picLocks noChangeAspect="1"/>
          </p:cNvPicPr>
          <p:nvPr/>
        </p:nvPicPr>
        <p:blipFill>
          <a:blip r:embed="rId3"/>
          <a:stretch>
            <a:fillRect/>
          </a:stretch>
        </p:blipFill>
        <p:spPr>
          <a:xfrm>
            <a:off x="9884750" y="6022126"/>
            <a:ext cx="2181639" cy="665400"/>
          </a:xfrm>
          <a:prstGeom prst="rect">
            <a:avLst/>
          </a:prstGeom>
        </p:spPr>
      </p:pic>
      <p:sp>
        <p:nvSpPr>
          <p:cNvPr id="12" name="ZoneTexte 11">
            <a:extLst>
              <a:ext uri="{FF2B5EF4-FFF2-40B4-BE49-F238E27FC236}">
                <a16:creationId xmlns:a16="http://schemas.microsoft.com/office/drawing/2014/main" id="{7ACFACDF-CAC2-51B1-5D33-E0B50D7C09A6}"/>
              </a:ext>
            </a:extLst>
          </p:cNvPr>
          <p:cNvSpPr txBox="1"/>
          <p:nvPr/>
        </p:nvSpPr>
        <p:spPr>
          <a:xfrm>
            <a:off x="3005186" y="3858538"/>
            <a:ext cx="2947039" cy="1754326"/>
          </a:xfrm>
          <a:prstGeom prst="rect">
            <a:avLst/>
          </a:prstGeom>
          <a:solidFill>
            <a:schemeClr val="tx2"/>
          </a:solidFill>
        </p:spPr>
        <p:txBody>
          <a:bodyPr wrap="square">
            <a:spAutoFit/>
          </a:bodyPr>
          <a:lstStyle/>
          <a:p>
            <a:pPr algn="just"/>
            <a:r>
              <a:rPr lang="fr-FR" sz="1200" b="0" i="0" dirty="0">
                <a:solidFill>
                  <a:schemeClr val="bg1"/>
                </a:solidFill>
                <a:effectLst/>
              </a:rPr>
              <a:t>Glenn Gauderat is a Pharmacometrician at Servier. Specializing in antibody-based therapeutics within Servier’s translational pharmacometric department, Glenn provides PK/PD support to projects across multiple therapeutic areas from research to early clinical phases. He holds a master’s degree in biotechnology and a PhD in pharmacokinetics.</a:t>
            </a:r>
            <a:endParaRPr lang="fr-FR" sz="1200" dirty="0">
              <a:solidFill>
                <a:schemeClr val="bg1"/>
              </a:solidFill>
            </a:endParaRPr>
          </a:p>
        </p:txBody>
      </p:sp>
      <p:sp>
        <p:nvSpPr>
          <p:cNvPr id="8" name="ZoneTexte 7">
            <a:extLst>
              <a:ext uri="{FF2B5EF4-FFF2-40B4-BE49-F238E27FC236}">
                <a16:creationId xmlns:a16="http://schemas.microsoft.com/office/drawing/2014/main" id="{92835537-8C90-192E-EA03-8E43188E61D3}"/>
              </a:ext>
            </a:extLst>
          </p:cNvPr>
          <p:cNvSpPr txBox="1"/>
          <p:nvPr/>
        </p:nvSpPr>
        <p:spPr>
          <a:xfrm>
            <a:off x="32051" y="2103190"/>
            <a:ext cx="2669714" cy="802207"/>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2400" b="1" i="0" u="none" strike="noStrike" kern="1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Glenn Gauderat </a:t>
            </a:r>
            <a:r>
              <a:rPr kumimoji="0" lang="fr-FR" sz="2000" i="0" u="none" strike="noStrike" kern="1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Servier</a:t>
            </a:r>
            <a:endParaRPr kumimoji="0" lang="fr-FR" sz="2400" i="0" u="none" strike="noStrike" kern="1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ZoneTexte 10">
            <a:extLst>
              <a:ext uri="{FF2B5EF4-FFF2-40B4-BE49-F238E27FC236}">
                <a16:creationId xmlns:a16="http://schemas.microsoft.com/office/drawing/2014/main" id="{C9C9C4D2-5B34-F704-61B9-BA8D587C68CF}"/>
              </a:ext>
            </a:extLst>
          </p:cNvPr>
          <p:cNvSpPr txBox="1"/>
          <p:nvPr/>
        </p:nvSpPr>
        <p:spPr>
          <a:xfrm>
            <a:off x="6331787" y="2103190"/>
            <a:ext cx="5529534" cy="3447098"/>
          </a:xfrm>
          <a:prstGeom prst="rect">
            <a:avLst/>
          </a:prstGeom>
          <a:noFill/>
        </p:spPr>
        <p:txBody>
          <a:bodyPr wrap="square">
            <a:spAutoFit/>
          </a:bodyPr>
          <a:lstStyle/>
          <a:p>
            <a:pPr algn="just">
              <a:spcBef>
                <a:spcPts val="600"/>
              </a:spcBef>
            </a:pPr>
            <a:r>
              <a:rPr lang="en-US" sz="1600" dirty="0">
                <a:effectLst/>
                <a:ea typeface="Aptos" panose="020B0004020202020204" pitchFamily="34" charset="0"/>
                <a:cs typeface="Aptos" panose="020B0004020202020204" pitchFamily="34" charset="0"/>
              </a:rPr>
              <a:t>This session will be dedicated to informal discussions around technical and strategic topics related to FIH dose predictions. From dose selection rationales to translational PK/PD methods. </a:t>
            </a:r>
            <a:endParaRPr lang="fr-FR" sz="1600" dirty="0">
              <a:effectLst/>
              <a:ea typeface="Aptos" panose="020B0004020202020204" pitchFamily="34" charset="0"/>
              <a:cs typeface="Aptos" panose="020B0004020202020204" pitchFamily="34" charset="0"/>
            </a:endParaRPr>
          </a:p>
          <a:p>
            <a:pPr algn="just"/>
            <a:r>
              <a:rPr lang="en-US" sz="1600" dirty="0">
                <a:effectLst/>
                <a:ea typeface="Aptos" panose="020B0004020202020204" pitchFamily="34" charset="0"/>
                <a:cs typeface="Aptos" panose="020B0004020202020204" pitchFamily="34" charset="0"/>
              </a:rPr>
              <a:t>Each topic will be introduced by a dedicated speaker, then the topic will be discussed with attendees to share practices and viewpoints. </a:t>
            </a:r>
            <a:endParaRPr lang="fr-FR" sz="1600" dirty="0">
              <a:effectLst/>
              <a:ea typeface="Aptos" panose="020B0004020202020204" pitchFamily="34" charset="0"/>
              <a:cs typeface="Aptos" panose="020B0004020202020204" pitchFamily="34" charset="0"/>
            </a:endParaRPr>
          </a:p>
          <a:p>
            <a:r>
              <a:rPr lang="en-US" sz="1600" dirty="0">
                <a:effectLst/>
                <a:ea typeface="Aptos" panose="020B0004020202020204" pitchFamily="34" charset="0"/>
                <a:cs typeface="Aptos" panose="020B0004020202020204" pitchFamily="34" charset="0"/>
              </a:rPr>
              <a:t> </a:t>
            </a:r>
            <a:endParaRPr lang="fr-FR" sz="1600" dirty="0">
              <a:effectLst/>
              <a:ea typeface="Aptos" panose="020B0004020202020204" pitchFamily="34" charset="0"/>
              <a:cs typeface="Aptos" panose="020B0004020202020204" pitchFamily="34" charset="0"/>
            </a:endParaRPr>
          </a:p>
          <a:p>
            <a:pPr marL="285750" indent="-285750">
              <a:spcAft>
                <a:spcPts val="600"/>
              </a:spcAft>
              <a:buFont typeface="Wingdings" panose="05000000000000000000" pitchFamily="2" charset="2"/>
              <a:buChar char="§"/>
            </a:pPr>
            <a:r>
              <a:rPr lang="en-US" sz="1600" dirty="0">
                <a:effectLst/>
                <a:ea typeface="Aptos" panose="020B0004020202020204" pitchFamily="34" charset="0"/>
                <a:cs typeface="Aptos" panose="020B0004020202020204" pitchFamily="34" charset="0"/>
              </a:rPr>
              <a:t>Prediction of antibody exposure at site of action : </a:t>
            </a:r>
            <a:br>
              <a:rPr lang="en-US" sz="1600" dirty="0">
                <a:effectLst/>
                <a:ea typeface="Aptos" panose="020B0004020202020204" pitchFamily="34" charset="0"/>
                <a:cs typeface="Aptos" panose="020B0004020202020204" pitchFamily="34" charset="0"/>
              </a:rPr>
            </a:br>
            <a:r>
              <a:rPr lang="en-US" sz="1600" dirty="0">
                <a:effectLst/>
                <a:ea typeface="Aptos" panose="020B0004020202020204" pitchFamily="34" charset="0"/>
                <a:cs typeface="Aptos" panose="020B0004020202020204" pitchFamily="34" charset="0"/>
              </a:rPr>
              <a:t>healthy tissues and tumors</a:t>
            </a:r>
            <a:endParaRPr lang="fr-FR" sz="1600" dirty="0">
              <a:effectLst/>
              <a:ea typeface="Aptos" panose="020B0004020202020204" pitchFamily="34" charset="0"/>
              <a:cs typeface="Aptos" panose="020B0004020202020204" pitchFamily="34" charset="0"/>
            </a:endParaRPr>
          </a:p>
          <a:p>
            <a:pPr marL="285750" indent="-285750">
              <a:spcAft>
                <a:spcPts val="600"/>
              </a:spcAft>
              <a:buFont typeface="Wingdings" panose="05000000000000000000" pitchFamily="2" charset="2"/>
              <a:buChar char="§"/>
            </a:pPr>
            <a:r>
              <a:rPr lang="en-US" sz="1600" dirty="0">
                <a:effectLst/>
                <a:ea typeface="Aptos" panose="020B0004020202020204" pitchFamily="34" charset="0"/>
                <a:cs typeface="Aptos" panose="020B0004020202020204" pitchFamily="34" charset="0"/>
              </a:rPr>
              <a:t>hFcRn mice models for FIH PK predictions</a:t>
            </a:r>
            <a:endParaRPr lang="fr-FR" sz="1600" dirty="0">
              <a:effectLst/>
              <a:ea typeface="Aptos" panose="020B0004020202020204" pitchFamily="34" charset="0"/>
              <a:cs typeface="Aptos" panose="020B0004020202020204" pitchFamily="34" charset="0"/>
            </a:endParaRPr>
          </a:p>
          <a:p>
            <a:pPr marL="285750" indent="-285750">
              <a:buFont typeface="Wingdings" panose="05000000000000000000" pitchFamily="2" charset="2"/>
              <a:buChar char="§"/>
            </a:pPr>
            <a:r>
              <a:rPr lang="en-US" sz="1600" dirty="0">
                <a:effectLst/>
                <a:ea typeface="Aptos" panose="020B0004020202020204" pitchFamily="34" charset="0"/>
                <a:cs typeface="Aptos" panose="020B0004020202020204" pitchFamily="34" charset="0"/>
              </a:rPr>
              <a:t>Prediction of subcutaneous bioavailability for antibodies</a:t>
            </a:r>
          </a:p>
          <a:p>
            <a:pPr marL="285750" indent="-285750">
              <a:buFont typeface="Wingdings" panose="05000000000000000000" pitchFamily="2" charset="2"/>
              <a:buChar char="§"/>
            </a:pPr>
            <a:r>
              <a:rPr lang="en-US" sz="1600" dirty="0"/>
              <a:t>FIH estimation for 3 case studies &amp; retrospective analysis from clinic</a:t>
            </a:r>
            <a:endParaRPr lang="fr-FR" sz="1600" dirty="0"/>
          </a:p>
        </p:txBody>
      </p:sp>
      <p:pic>
        <p:nvPicPr>
          <p:cNvPr id="2" name="Image 1">
            <a:extLst>
              <a:ext uri="{FF2B5EF4-FFF2-40B4-BE49-F238E27FC236}">
                <a16:creationId xmlns:a16="http://schemas.microsoft.com/office/drawing/2014/main" id="{8BCCF4D1-459F-A1D3-830A-6E69C8432588}"/>
              </a:ext>
            </a:extLst>
          </p:cNvPr>
          <p:cNvPicPr>
            <a:picLocks noChangeAspect="1"/>
          </p:cNvPicPr>
          <p:nvPr/>
        </p:nvPicPr>
        <p:blipFill>
          <a:blip r:embed="rId4"/>
          <a:stretch>
            <a:fillRect/>
          </a:stretch>
        </p:blipFill>
        <p:spPr>
          <a:xfrm>
            <a:off x="3531109" y="1823499"/>
            <a:ext cx="1361587" cy="136158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65214430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68A24B18E2A14D9046C25F31FE6CEA" ma:contentTypeVersion="18" ma:contentTypeDescription="Create a new document." ma:contentTypeScope="" ma:versionID="76fd494ad17fa85c64b128bff5741b44">
  <xsd:schema xmlns:xsd="http://www.w3.org/2001/XMLSchema" xmlns:xs="http://www.w3.org/2001/XMLSchema" xmlns:p="http://schemas.microsoft.com/office/2006/metadata/properties" xmlns:ns3="fc4badbe-83d5-41d9-b026-396ca67a4547" xmlns:ns4="76ddb9a3-9140-46ac-b9b1-5d43ae7f50bb" targetNamespace="http://schemas.microsoft.com/office/2006/metadata/properties" ma:root="true" ma:fieldsID="115cff66e4cd9edbcb156c8cc61a6912" ns3:_="" ns4:_="">
    <xsd:import namespace="fc4badbe-83d5-41d9-b026-396ca67a4547"/>
    <xsd:import namespace="76ddb9a3-9140-46ac-b9b1-5d43ae7f50b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4:SharedWithUsers" minOccurs="0"/>
                <xsd:element ref="ns4:SharedWithDetails" minOccurs="0"/>
                <xsd:element ref="ns4:SharingHintHash"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4badbe-83d5-41d9-b026-396ca67a45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6ddb9a3-9140-46ac-b9b1-5d43ae7f50b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fc4badbe-83d5-41d9-b026-396ca67a454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6292FC-43D7-4A29-81F4-0A4B9B10F3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4badbe-83d5-41d9-b026-396ca67a4547"/>
    <ds:schemaRef ds:uri="76ddb9a3-9140-46ac-b9b1-5d43ae7f50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A61E150-0904-4848-82D5-96059F1AC2DF}">
  <ds:schemaRefs>
    <ds:schemaRef ds:uri="http://purl.org/dc/terms/"/>
    <ds:schemaRef ds:uri="http://www.w3.org/XML/1998/namespace"/>
    <ds:schemaRef ds:uri="fc4badbe-83d5-41d9-b026-396ca67a4547"/>
    <ds:schemaRef ds:uri="76ddb9a3-9140-46ac-b9b1-5d43ae7f50bb"/>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1DDD2DDC-992A-40EB-9607-6BD68CDBED05}">
  <ds:schemaRefs>
    <ds:schemaRef ds:uri="http://schemas.microsoft.com/sharepoint/v3/contenttype/forms"/>
  </ds:schemaRefs>
</ds:datastoreItem>
</file>

<file path=docMetadata/LabelInfo.xml><?xml version="1.0" encoding="utf-8"?>
<clbl:labelList xmlns:clbl="http://schemas.microsoft.com/office/2020/mipLabelMetadata">
  <clbl:label id="{6dcd08ae-1359-412b-948b-ab375616dfe7}" enabled="1" method="Standard" siteId="{15eae2cb-1c94-4d1f-804f-cb0c347dbdad}" contentBits="0" removed="0"/>
</clbl:labelList>
</file>

<file path=docProps/app.xml><?xml version="1.0" encoding="utf-8"?>
<Properties xmlns="http://schemas.openxmlformats.org/officeDocument/2006/extended-properties" xmlns:vt="http://schemas.openxmlformats.org/officeDocument/2006/docPropsVTypes">
  <TotalTime>3443</TotalTime>
  <Words>1491</Words>
  <Application>Microsoft Office PowerPoint</Application>
  <PresentationFormat>Widescreen</PresentationFormat>
  <Paragraphs>85</Paragraphs>
  <Slides>6</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6</vt:i4>
      </vt:variant>
    </vt:vector>
  </HeadingPairs>
  <TitlesOfParts>
    <vt:vector size="18" baseType="lpstr">
      <vt:lpstr>Aptos</vt:lpstr>
      <vt:lpstr>Arial</vt:lpstr>
      <vt:lpstr>Calibri</vt:lpstr>
      <vt:lpstr>Calibri Light</vt:lpstr>
      <vt:lpstr>Century Gothic</vt:lpstr>
      <vt:lpstr>degular</vt:lpstr>
      <vt:lpstr>Rockwell</vt:lpstr>
      <vt:lpstr>Segoe UI</vt:lpstr>
      <vt:lpstr>Wingdings</vt:lpstr>
      <vt:lpstr>Thème Office</vt:lpstr>
      <vt:lpstr>Conception personnalisée</vt:lpstr>
      <vt:lpstr>1_Conception personnalisée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Amara, Celine /FR</dc:creator>
  <cp:lastModifiedBy>Rachid, Madani</cp:lastModifiedBy>
  <cp:revision>29</cp:revision>
  <dcterms:created xsi:type="dcterms:W3CDTF">2023-04-12T09:58:57Z</dcterms:created>
  <dcterms:modified xsi:type="dcterms:W3CDTF">2025-05-12T09:34:18Z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c9bec58-8084-492e-8360-0e1cfe36408c_Enabled">
    <vt:lpwstr>true</vt:lpwstr>
  </property>
  <property fmtid="{D5CDD505-2E9C-101B-9397-08002B2CF9AE}" pid="3" name="MSIP_Label_3c9bec58-8084-492e-8360-0e1cfe36408c_SetDate">
    <vt:lpwstr>2023-04-13T06:55:28Z</vt:lpwstr>
  </property>
  <property fmtid="{D5CDD505-2E9C-101B-9397-08002B2CF9AE}" pid="4" name="MSIP_Label_3c9bec58-8084-492e-8360-0e1cfe36408c_Method">
    <vt:lpwstr>Standard</vt:lpwstr>
  </property>
  <property fmtid="{D5CDD505-2E9C-101B-9397-08002B2CF9AE}" pid="5" name="MSIP_Label_3c9bec58-8084-492e-8360-0e1cfe36408c_Name">
    <vt:lpwstr>Not Protected -Pilot</vt:lpwstr>
  </property>
  <property fmtid="{D5CDD505-2E9C-101B-9397-08002B2CF9AE}" pid="6" name="MSIP_Label_3c9bec58-8084-492e-8360-0e1cfe36408c_SiteId">
    <vt:lpwstr>f35a6974-607f-47d4-82d7-ff31d7dc53a5</vt:lpwstr>
  </property>
  <property fmtid="{D5CDD505-2E9C-101B-9397-08002B2CF9AE}" pid="7" name="MSIP_Label_3c9bec58-8084-492e-8360-0e1cfe36408c_ActionId">
    <vt:lpwstr>b53ead88-5ec9-4f75-893d-0f1d6b3949d4</vt:lpwstr>
  </property>
  <property fmtid="{D5CDD505-2E9C-101B-9397-08002B2CF9AE}" pid="8" name="MSIP_Label_3c9bec58-8084-492e-8360-0e1cfe36408c_ContentBits">
    <vt:lpwstr>0</vt:lpwstr>
  </property>
  <property fmtid="{D5CDD505-2E9C-101B-9397-08002B2CF9AE}" pid="9" name="MSIP_Label_9e3dcb88-8425-4e1d-b1a3-bd5572915bbc_Enabled">
    <vt:lpwstr>true</vt:lpwstr>
  </property>
  <property fmtid="{D5CDD505-2E9C-101B-9397-08002B2CF9AE}" pid="10" name="MSIP_Label_9e3dcb88-8425-4e1d-b1a3-bd5572915bbc_SetDate">
    <vt:lpwstr>2023-09-07T15:37:23Z</vt:lpwstr>
  </property>
  <property fmtid="{D5CDD505-2E9C-101B-9397-08002B2CF9AE}" pid="11" name="MSIP_Label_9e3dcb88-8425-4e1d-b1a3-bd5572915bbc_Method">
    <vt:lpwstr>Privileged</vt:lpwstr>
  </property>
  <property fmtid="{D5CDD505-2E9C-101B-9397-08002B2CF9AE}" pid="12" name="MSIP_Label_9e3dcb88-8425-4e1d-b1a3-bd5572915bbc_Name">
    <vt:lpwstr>Internal</vt:lpwstr>
  </property>
  <property fmtid="{D5CDD505-2E9C-101B-9397-08002B2CF9AE}" pid="13" name="MSIP_Label_9e3dcb88-8425-4e1d-b1a3-bd5572915bbc_SiteId">
    <vt:lpwstr>aca3c8d6-aa71-4e1a-a10e-03572fc58c0b</vt:lpwstr>
  </property>
  <property fmtid="{D5CDD505-2E9C-101B-9397-08002B2CF9AE}" pid="14" name="MSIP_Label_9e3dcb88-8425-4e1d-b1a3-bd5572915bbc_ActionId">
    <vt:lpwstr>12670a64-c2c5-462c-87d9-35490a652c54</vt:lpwstr>
  </property>
  <property fmtid="{D5CDD505-2E9C-101B-9397-08002B2CF9AE}" pid="15" name="MSIP_Label_9e3dcb88-8425-4e1d-b1a3-bd5572915bbc_ContentBits">
    <vt:lpwstr>1</vt:lpwstr>
  </property>
  <property fmtid="{D5CDD505-2E9C-101B-9397-08002B2CF9AE}" pid="16" name="ClassificationContentMarkingHeaderLocations">
    <vt:lpwstr>Thème Office:8\Conception personnalisée:8\Advantage:8</vt:lpwstr>
  </property>
  <property fmtid="{D5CDD505-2E9C-101B-9397-08002B2CF9AE}" pid="17" name="ClassificationContentMarkingHeaderText">
    <vt:lpwstr>Internal</vt:lpwstr>
  </property>
  <property fmtid="{D5CDD505-2E9C-101B-9397-08002B2CF9AE}" pid="18" name="ContentTypeId">
    <vt:lpwstr>0x0101008768A24B18E2A14D9046C25F31FE6CEA</vt:lpwstr>
  </property>
</Properties>
</file>