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F9AF1-C69F-47A5-9DF7-A384AA5377AA}" v="5" dt="2025-05-23T16:55:08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ra, Celine /FR" userId="fee29cd4-3bef-4329-ae2a-97100028fb51" providerId="ADAL" clId="{012F9AF1-C69F-47A5-9DF7-A384AA5377AA}"/>
    <pc:docChg chg="custSel modSld">
      <pc:chgData name="Amara, Celine /FR" userId="fee29cd4-3bef-4329-ae2a-97100028fb51" providerId="ADAL" clId="{012F9AF1-C69F-47A5-9DF7-A384AA5377AA}" dt="2025-05-23T16:56:23.799" v="12" actId="1076"/>
      <pc:docMkLst>
        <pc:docMk/>
      </pc:docMkLst>
      <pc:sldChg chg="addSp delSp modSp mod">
        <pc:chgData name="Amara, Celine /FR" userId="fee29cd4-3bef-4329-ae2a-97100028fb51" providerId="ADAL" clId="{012F9AF1-C69F-47A5-9DF7-A384AA5377AA}" dt="2025-05-23T16:56:23.799" v="12" actId="1076"/>
        <pc:sldMkLst>
          <pc:docMk/>
          <pc:sldMk cId="3864904403" sldId="257"/>
        </pc:sldMkLst>
        <pc:picChg chg="add del mod">
          <ac:chgData name="Amara, Celine /FR" userId="fee29cd4-3bef-4329-ae2a-97100028fb51" providerId="ADAL" clId="{012F9AF1-C69F-47A5-9DF7-A384AA5377AA}" dt="2025-05-23T16:56:20.914" v="11" actId="478"/>
          <ac:picMkLst>
            <pc:docMk/>
            <pc:sldMk cId="3864904403" sldId="257"/>
            <ac:picMk id="9" creationId="{11EF3E9B-8B45-99EF-F62E-4C5B6308FB87}"/>
          </ac:picMkLst>
        </pc:picChg>
        <pc:picChg chg="mod">
          <ac:chgData name="Amara, Celine /FR" userId="fee29cd4-3bef-4329-ae2a-97100028fb51" providerId="ADAL" clId="{012F9AF1-C69F-47A5-9DF7-A384AA5377AA}" dt="2025-05-23T16:56:23.799" v="12" actId="1076"/>
          <ac:picMkLst>
            <pc:docMk/>
            <pc:sldMk cId="3864904403" sldId="257"/>
            <ac:picMk id="11" creationId="{57EA1BE8-081D-F8F8-5CD0-B2744387D04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AB94A-BA2C-4B2B-AB41-DE6FF176B24B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2640D-7AB9-4E8F-AF04-B0B2A9145D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86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92640D-7AB9-4E8F-AF04-B0B2A9145D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31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CB8B5-CE69-AF74-81C2-1F9ACA035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9C134D-4927-109E-2A02-B3C15D194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609CE3-B130-3EF6-94C0-D46223939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6CC23-822B-51B1-4C36-B48F323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B73157-277E-FBD1-C3DA-1A258941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DED79-4DF2-A225-5E61-25E4C8E01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F1B122-A3BC-C55D-605B-AB9F46EDE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34961A-53E5-1C3D-D982-EF088CF0B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4E4FA-64CE-CEAC-AFEA-4D5D837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A54A4E-35ED-7FA1-F362-2D252A15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0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ACBA69-E79C-D2C5-EE55-77C86D1CD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C3FD18-3FFF-1D21-52D7-ED368992F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4FCBA4-8E40-458E-98F9-22A5E80AB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552F29-4C3B-FC55-8E5A-28B917E60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DEBA7-7650-133C-CD77-55F7CE2EF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4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EB413-1EE9-CE5C-9211-D421A315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4E14D4-657A-58ED-B2F3-39BD25652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75157E-92DA-6967-3539-A7A46617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1EE769-F10F-ECB1-A362-5CA891C8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32D6DC-D138-54FD-C3B6-F4EF0AF0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87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09097-2017-A696-BEE5-2C9C03977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1035AB-F36C-87FE-CE77-1EEA57227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9CF1DE-8619-21A0-529C-A2AD65B72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3D61F5-8DA5-404C-1BCC-58A5A417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81BB26-8BB6-586E-1BF7-204A915F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74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21073D-6AAF-910C-7CC4-631C0538F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460BE2-51FB-A408-8CEA-2839A9ABF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0C933C-8004-C833-CA7F-04867AF9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FD5EFC-B935-4DC0-6042-0FC521C93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9F3E70-788C-B1CD-28D4-DCB36CD49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C25C13-980C-A7DC-A810-F80AF578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5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47CF3-DC43-3E5D-73CA-1553390D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7DAA0A-A646-36EF-A985-731C55F46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C66A15-DFF6-A68F-FE13-F9E0DD3A2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9533A7-FD3A-55A2-05D7-A3E34FB19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BF3698-8AA6-95E7-D82D-38C6F9060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EA45BB-058E-A242-FD07-6898688B4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E80D3A-2003-A58E-3823-334D34EE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4025F4A-F123-729C-2140-D7BBCAD3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43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B8ED58-7C9F-2619-F172-BFEBE730B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4AED40-3836-CAB4-8386-6E3CBB2C9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22FD1C-6255-FF2F-5815-5DEDAF585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9C7EEC-1294-9454-FEEB-BBE7625C2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11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42C448-5625-D524-CE63-91CDC03F5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40BF982-E68C-F5DE-F844-0737E6709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158419-DFB1-F46F-418E-1729B093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81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A1028-700A-123F-13D3-BD41D85C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884398-D6DB-3FA4-E80C-E0C668842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C99D97-4D0C-75C8-4013-3C8B10665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027160-5A38-82D4-A30B-93BDE2F8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826EB1-D0CA-B1C9-0471-A5AAC9E7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F1378A-034C-A20F-4C2B-B45BD2DE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13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90F9E-42BD-2B57-A729-403DD12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1A0E230-C38B-49C0-60DA-4F3F5302E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C169F9-6284-6639-F10C-6B3E33197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680C08-506C-6775-FC09-133608BE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2EED3A-2986-04B9-B341-DDC67BFF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D38A61-4067-6DEA-83FD-604B5AA8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76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0B5448-9D6C-B67A-4CC9-E3AAFA07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B7289E-7D7C-43B6-92D6-B29D6688C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6A26CC-BD8B-63D9-02C6-CFAE1B067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C44A1C-E661-498B-959E-D0032D92CEAD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A918DF-D0F7-9D02-4476-C3B7C369D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76C6DA-30A1-8D71-359F-D1E3DADC6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BD9BF5-59BD-41C9-A81C-DE3EF72DC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11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hyperlink" Target="https://gmp.asso.fr/event/gmp-2025-symposium-pioneering-advances-in-pharmacokinetics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sv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504EDE5-1A00-DB08-3127-C9C5B23DE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7244" y="5599762"/>
            <a:ext cx="2761029" cy="112339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5A42A48-94CA-1B9E-5D65-DF9CF5237AA6}"/>
              </a:ext>
            </a:extLst>
          </p:cNvPr>
          <p:cNvSpPr txBox="1"/>
          <p:nvPr/>
        </p:nvSpPr>
        <p:spPr>
          <a:xfrm>
            <a:off x="682225" y="3388747"/>
            <a:ext cx="3404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15</a:t>
            </a:r>
            <a:r>
              <a:rPr lang="en-US" b="1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</a:t>
            </a:r>
            <a:r>
              <a:rPr lang="en-US" b="1" spc="-35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b="1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en-US" b="1" spc="-3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17</a:t>
            </a:r>
            <a:r>
              <a:rPr lang="en-US" b="1" spc="-30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</a:t>
            </a:r>
            <a:r>
              <a:rPr lang="en-US" b="1" spc="-4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b="1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October</a:t>
            </a:r>
            <a:r>
              <a:rPr lang="en-US" b="1" spc="-3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b="1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2025</a:t>
            </a:r>
            <a:r>
              <a:rPr lang="en-US" b="1" spc="-3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b="1" spc="-25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fr-FR" sz="1400">
              <a:solidFill>
                <a:schemeClr val="bg1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05CE2E2-BC8F-7BE9-CD47-571F6D60DAC2}"/>
              </a:ext>
            </a:extLst>
          </p:cNvPr>
          <p:cNvSpPr txBox="1"/>
          <p:nvPr/>
        </p:nvSpPr>
        <p:spPr>
          <a:xfrm>
            <a:off x="5021639" y="148697"/>
            <a:ext cx="6969792" cy="864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420" marR="196215" lvl="0" indent="0" algn="ctr" defTabSz="914400" rtl="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48ACC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+mn-cs"/>
              </a:rPr>
              <a:t>2025</a:t>
            </a:r>
            <a:r>
              <a:rPr kumimoji="0" lang="en-US" sz="2800" b="1" i="0" u="none" strike="noStrike" kern="1200" cap="none" spc="-90" normalizeH="0" baseline="0" noProof="0">
                <a:ln>
                  <a:noFill/>
                </a:ln>
                <a:solidFill>
                  <a:srgbClr val="48ACC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48ACC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+mn-cs"/>
              </a:rPr>
              <a:t>GMP</a:t>
            </a:r>
            <a:r>
              <a:rPr kumimoji="0" lang="en-US" sz="2800" b="1" i="0" u="none" strike="noStrike" kern="1200" cap="none" spc="-90" normalizeH="0" baseline="0" noProof="0">
                <a:ln>
                  <a:noFill/>
                </a:ln>
                <a:solidFill>
                  <a:srgbClr val="48ACC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48ACC5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+mn-cs"/>
              </a:rPr>
              <a:t>Symposium</a:t>
            </a:r>
            <a:endParaRPr kumimoji="0" lang="fr-FR" sz="3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+mn-cs"/>
            </a:endParaRPr>
          </a:p>
          <a:p>
            <a:pPr marL="0" marR="196215" lvl="0" indent="0" algn="ctr" defTabSz="914400" rtl="0" eaLnBrk="1" fontAlgn="auto" latinLnBrk="0" hangingPunct="1">
              <a:lnSpc>
                <a:spcPct val="100000"/>
              </a:lnSpc>
              <a:spcBef>
                <a:spcPts val="4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Pioneering Advances in Pharmacokinetics</a:t>
            </a:r>
            <a:endParaRPr lang="fr-FR" sz="2400"/>
          </a:p>
        </p:txBody>
      </p:sp>
      <p:pic>
        <p:nvPicPr>
          <p:cNvPr id="21" name="Graphique 20" descr="Repère avec un remplissage uni">
            <a:extLst>
              <a:ext uri="{FF2B5EF4-FFF2-40B4-BE49-F238E27FC236}">
                <a16:creationId xmlns:a16="http://schemas.microsoft.com/office/drawing/2014/main" id="{86CA534D-1E59-5F6E-CBC4-FB3CEC5CE3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821" y="4043171"/>
            <a:ext cx="361851" cy="361851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66A19E76-05ED-69BE-945B-7CE2AD6BD781}"/>
              </a:ext>
            </a:extLst>
          </p:cNvPr>
          <p:cNvSpPr txBox="1"/>
          <p:nvPr/>
        </p:nvSpPr>
        <p:spPr>
          <a:xfrm>
            <a:off x="4879764" y="1400792"/>
            <a:ext cx="3415568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>
              <a:defRPr/>
            </a:pPr>
            <a:r>
              <a:rPr lang="en-US" sz="1200" b="1" spc="-10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Replacing and refining in vivo PK experiments </a:t>
            </a:r>
            <a:endParaRPr lang="fr-FR" sz="2000" dirty="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0170">
              <a:defRPr/>
            </a:pPr>
            <a:r>
              <a:rPr kumimoji="0" lang="en-US" sz="900" b="1" i="0" u="none" strike="noStrike" kern="1200" cap="none" spc="-1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VICT3R Consortium</a:t>
            </a:r>
            <a:br>
              <a:rPr kumimoji="0" lang="en-US" sz="900" i="0" u="none" strike="noStrike" kern="1200" cap="none" spc="-1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</a:br>
            <a:r>
              <a:rPr lang="en-US" sz="900" b="1" spc="-10" dirty="0">
                <a:solidFill>
                  <a:schemeClr val="bg1"/>
                </a:solidFill>
                <a:latin typeface="Verdana" panose="020B0604030504040204" pitchFamily="34" charset="0"/>
                <a:ea typeface="Arial" panose="020B0604020202020204" pitchFamily="34" charset="0"/>
              </a:rPr>
              <a:t>M. Dupré </a:t>
            </a:r>
            <a:r>
              <a:rPr lang="en-US" sz="900" spc="-10" dirty="0">
                <a:solidFill>
                  <a:schemeClr val="bg1"/>
                </a:solidFill>
                <a:latin typeface="Verdana" panose="020B0604030504040204" pitchFamily="34" charset="0"/>
                <a:ea typeface="Arial" panose="020B0604020202020204" pitchFamily="34" charset="0"/>
              </a:rPr>
              <a:t>|Sanofi</a:t>
            </a:r>
            <a:endParaRPr kumimoji="0" lang="en-US" sz="1100" i="0" u="none" strike="noStrike" kern="1200" cap="none" spc="-1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anose="020B0604030504040204" pitchFamily="34" charset="0"/>
              <a:ea typeface="Arial" panose="020B0604020202020204" pitchFamily="34" charset="0"/>
            </a:endParaRPr>
          </a:p>
          <a:p>
            <a:pPr marL="261620" indent="-171450">
              <a:buFont typeface="Wingdings" panose="05000000000000000000" pitchFamily="2" charset="2"/>
              <a:buChar char="§"/>
              <a:defRPr/>
            </a:pPr>
            <a:endParaRPr lang="en-US" sz="1100" b="1" spc="-10" dirty="0">
              <a:solidFill>
                <a:schemeClr val="bg1"/>
              </a:solidFill>
              <a:effectLst/>
              <a:latin typeface="Verdana" panose="020B0604030504040204" pitchFamily="34" charset="0"/>
              <a:ea typeface="Arial" panose="020B0604020202020204" pitchFamily="34" charset="0"/>
            </a:endParaRP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08BE018D-60CD-7CD7-AFAA-6B0AAEA86B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4313" y="1805436"/>
            <a:ext cx="141493" cy="141493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1D7AE67E-E0B0-8326-B42D-30AB16A36F9F}"/>
              </a:ext>
            </a:extLst>
          </p:cNvPr>
          <p:cNvSpPr txBox="1"/>
          <p:nvPr/>
        </p:nvSpPr>
        <p:spPr>
          <a:xfrm>
            <a:off x="4852059" y="2199058"/>
            <a:ext cx="356184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New modalities of drug administration </a:t>
            </a:r>
            <a:b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S. Guerif  | </a:t>
            </a: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Sanofi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– Z. Fang | </a:t>
            </a: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Merck Healthcare KGaA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Q. Nguyen | </a:t>
            </a:r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Novartis</a:t>
            </a:r>
            <a:r>
              <a:rPr kumimoji="0" lang="en-US" sz="900" i="0" u="none" strike="noStrike" kern="120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endParaRPr kumimoji="0" lang="fr-FR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24D770A-C0F0-A149-3E38-3B036851C738}"/>
              </a:ext>
            </a:extLst>
          </p:cNvPr>
          <p:cNvSpPr txBox="1"/>
          <p:nvPr/>
        </p:nvSpPr>
        <p:spPr>
          <a:xfrm>
            <a:off x="4834629" y="2815588"/>
            <a:ext cx="3440080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0170">
              <a:defRPr/>
            </a:pPr>
            <a:r>
              <a:rPr lang="en-US" sz="1200" b="1" spc="-10" dirty="0">
                <a:solidFill>
                  <a:srgbClr val="00B0F0"/>
                </a:solidFill>
                <a:effectLst/>
                <a:latin typeface="Verdana"/>
                <a:ea typeface="Arial" panose="020B0604020202020204" pitchFamily="34" charset="0"/>
              </a:rPr>
              <a:t>New biomarkers for translational studies</a:t>
            </a:r>
            <a:br>
              <a:rPr lang="en-US" sz="1100" b="1" spc="-10" dirty="0">
                <a:effectLst/>
                <a:latin typeface="Verdana" panose="020B0604030504040204" pitchFamily="34" charset="0"/>
                <a:ea typeface="Arial" panose="020B0604020202020204" pitchFamily="34" charset="0"/>
              </a:rPr>
            </a:br>
            <a:r>
              <a:rPr lang="en-US" sz="9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N. Van Erp | </a:t>
            </a:r>
            <a:r>
              <a:rPr lang="en-US" sz="9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Radboud University Medical Center </a:t>
            </a:r>
            <a:endParaRPr lang="fr-FR" sz="9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90170">
              <a:defRPr/>
            </a:pPr>
            <a:r>
              <a:rPr lang="en-US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A.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Delmas | </a:t>
            </a:r>
            <a:r>
              <a:rPr lang="en-US" sz="9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Laboratoires Servier</a:t>
            </a:r>
            <a:endParaRPr lang="fr-FR" sz="9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B4BB7731-CD61-8745-237A-CE384DFD8335}"/>
              </a:ext>
            </a:extLst>
          </p:cNvPr>
          <p:cNvSpPr txBox="1"/>
          <p:nvPr/>
        </p:nvSpPr>
        <p:spPr>
          <a:xfrm>
            <a:off x="8275573" y="1080180"/>
            <a:ext cx="7596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n-US" sz="1400" b="1" spc="-75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sz="1100" dirty="0">
              <a:solidFill>
                <a:schemeClr val="accent4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63E4B278-7ED4-B5DA-9A79-C17306B7D56E}"/>
              </a:ext>
            </a:extLst>
          </p:cNvPr>
          <p:cNvSpPr txBox="1"/>
          <p:nvPr/>
        </p:nvSpPr>
        <p:spPr>
          <a:xfrm>
            <a:off x="9979379" y="1427286"/>
            <a:ext cx="2130891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Arial" panose="020B0604020202020204" pitchFamily="34" charset="0"/>
              </a:rPr>
              <a:t>P. Moingeon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Arial" panose="020B0604020202020204" pitchFamily="34" charset="0"/>
              </a:rPr>
              <a:t>| Paris Saclay </a:t>
            </a:r>
            <a:r>
              <a:rPr lang="en-US" sz="1000" dirty="0">
                <a:solidFill>
                  <a:schemeClr val="bg1"/>
                </a:solidFill>
                <a:latin typeface="Verdana"/>
                <a:ea typeface="Arial" panose="020B0604020202020204" pitchFamily="34" charset="0"/>
              </a:rPr>
              <a:t>U</a:t>
            </a:r>
            <a:endParaRPr lang="fr-FR" sz="1400" dirty="0"/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08471C3B-AE2B-9031-43B8-871B75C8BCFC}"/>
              </a:ext>
            </a:extLst>
          </p:cNvPr>
          <p:cNvSpPr txBox="1"/>
          <p:nvPr/>
        </p:nvSpPr>
        <p:spPr>
          <a:xfrm>
            <a:off x="5354776" y="3627319"/>
            <a:ext cx="1236819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rgbClr val="F79346"/>
                </a:solidFill>
                <a:effectLst/>
                <a:uLnTx/>
                <a:uFillTx/>
                <a:latin typeface="Verdana"/>
                <a:ea typeface="Arial" panose="020B0604020202020204" pitchFamily="34" charset="0"/>
              </a:rPr>
              <a:t>Students </a:t>
            </a:r>
            <a:br>
              <a:rPr lang="en-US" sz="100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</a:rPr>
            </a:b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rgbClr val="F79346"/>
                </a:solidFill>
                <a:effectLst/>
                <a:uLnTx/>
                <a:uFillTx/>
                <a:latin typeface="Verdana"/>
                <a:ea typeface="Arial" panose="020B0604020202020204" pitchFamily="34" charset="0"/>
              </a:rPr>
              <a:t>Poster Blitz</a:t>
            </a:r>
            <a:r>
              <a:rPr kumimoji="0" lang="en-US" sz="1000" b="1" i="0" u="none" strike="noStrike" kern="1200" cap="none" spc="-40" normalizeH="0" baseline="0" noProof="0" dirty="0">
                <a:ln>
                  <a:noFill/>
                </a:ln>
                <a:solidFill>
                  <a:srgbClr val="F79346"/>
                </a:solidFill>
                <a:effectLst/>
                <a:uLnTx/>
                <a:uFillTx/>
                <a:latin typeface="Tahoma"/>
                <a:ea typeface="Arial" panose="020B0604020202020204" pitchFamily="34" charset="0"/>
                <a:cs typeface="Arial"/>
              </a:rPr>
              <a:t>  </a:t>
            </a:r>
            <a:endParaRPr lang="fr-FR" sz="2400" b="1" dirty="0">
              <a:solidFill>
                <a:srgbClr val="F79346"/>
              </a:solidFill>
              <a:latin typeface="Tahoma"/>
              <a:cs typeface="Arial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3730D176-5895-E92A-D853-E0E53675B42B}"/>
              </a:ext>
            </a:extLst>
          </p:cNvPr>
          <p:cNvSpPr txBox="1"/>
          <p:nvPr/>
        </p:nvSpPr>
        <p:spPr>
          <a:xfrm>
            <a:off x="8374344" y="1400792"/>
            <a:ext cx="21234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DE6C45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KEYNOTE speaker </a:t>
            </a:r>
            <a:endParaRPr lang="fr-FR" sz="1200" dirty="0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11F9AACB-52A3-7AFA-8A92-5AA4FD2C937B}"/>
              </a:ext>
            </a:extLst>
          </p:cNvPr>
          <p:cNvSpPr txBox="1"/>
          <p:nvPr/>
        </p:nvSpPr>
        <p:spPr>
          <a:xfrm>
            <a:off x="8360060" y="1685215"/>
            <a:ext cx="37641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Intelligent drugs: how AI is transforming healthcare 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 </a:t>
            </a:r>
            <a:endParaRPr lang="fr-FR" sz="1200" dirty="0">
              <a:solidFill>
                <a:srgbClr val="FFC000"/>
              </a:solidFill>
            </a:endParaRP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3E7CC47A-A5BA-7780-19CA-33010CD0496A}"/>
              </a:ext>
            </a:extLst>
          </p:cNvPr>
          <p:cNvSpPr txBox="1"/>
          <p:nvPr/>
        </p:nvSpPr>
        <p:spPr>
          <a:xfrm>
            <a:off x="8295332" y="2192236"/>
            <a:ext cx="3893620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0170">
              <a:defRPr/>
            </a:pPr>
            <a:r>
              <a:rPr lang="en-US" sz="1200" b="1" spc="-10" dirty="0">
                <a:solidFill>
                  <a:srgbClr val="00B0F0"/>
                </a:solidFill>
                <a:effectLst/>
                <a:latin typeface="Verdana"/>
                <a:ea typeface="Verdana"/>
              </a:rPr>
              <a:t>Artificial Intelligence &amp; Machine Learning shaping the Future of Drug Development</a:t>
            </a:r>
            <a:endParaRPr lang="fr-FR" sz="1200">
              <a:solidFill>
                <a:srgbClr val="00B0F0"/>
              </a:solidFill>
              <a:effectLst/>
              <a:latin typeface="Verdana"/>
              <a:ea typeface="Verdana"/>
            </a:endParaRPr>
          </a:p>
          <a:p>
            <a:pPr marL="9017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M. Karlsen 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Sanofi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 – N. Canouï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Aqemia </a:t>
            </a:r>
            <a:br>
              <a:rPr lang="en-US" sz="900" b="1" dirty="0">
                <a:latin typeface="Verdana"/>
                <a:ea typeface="Arial" panose="020B0604020202020204" pitchFamily="34" charset="0"/>
              </a:rPr>
            </a:b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M. Boussena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COMPO CRCM, Aix-Marseille University</a:t>
            </a:r>
            <a:endParaRPr kumimoji="0" lang="fr-FR" sz="1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anose="020B0604030504040204" pitchFamily="34" charset="0"/>
            </a:endParaRP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EC196032-56BD-46FB-B6BA-0043C933BE6C}"/>
              </a:ext>
            </a:extLst>
          </p:cNvPr>
          <p:cNvSpPr txBox="1"/>
          <p:nvPr/>
        </p:nvSpPr>
        <p:spPr>
          <a:xfrm>
            <a:off x="8292286" y="2954221"/>
            <a:ext cx="3879088" cy="10310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0170">
              <a:defRPr/>
            </a:pPr>
            <a:r>
              <a:rPr lang="en-US" sz="1200" b="1" spc="-10" dirty="0">
                <a:solidFill>
                  <a:srgbClr val="00B0F0"/>
                </a:solidFill>
                <a:effectLst/>
                <a:latin typeface="Verdana"/>
                <a:ea typeface="Arial" panose="020B0604020202020204" pitchFamily="34" charset="0"/>
                <a:cs typeface="Arial"/>
              </a:rPr>
              <a:t>Beyond a Covariate: Towards Sex-Based</a:t>
            </a:r>
            <a:r>
              <a:rPr lang="en-US" sz="900" dirty="0">
                <a:solidFill>
                  <a:srgbClr val="00B0F0"/>
                </a:solidFill>
                <a:effectLst/>
                <a:latin typeface="Verdana"/>
                <a:ea typeface="Arial" panose="020B0604020202020204" pitchFamily="34" charset="0"/>
              </a:rPr>
              <a:t>. </a:t>
            </a:r>
            <a:r>
              <a:rPr lang="en-US" sz="1200" b="1" dirty="0">
                <a:solidFill>
                  <a:srgbClr val="00B0F0"/>
                </a:solidFill>
                <a:effectLst/>
                <a:latin typeface="Verdana"/>
                <a:ea typeface="Verdana"/>
              </a:rPr>
              <a:t>Drug Development for Women </a:t>
            </a:r>
            <a:br>
              <a:rPr lang="en-US" sz="900" dirty="0">
                <a:effectLst/>
                <a:latin typeface="Verdana"/>
                <a:ea typeface="Arial" panose="020B0604020202020204" pitchFamily="34" charset="0"/>
              </a:rPr>
            </a:br>
            <a:r>
              <a:rPr lang="en-US" sz="10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P. 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Annaert  -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KU Leuven 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- E. Hansson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Pharmetheus  </a:t>
            </a:r>
          </a:p>
          <a:p>
            <a:pPr marL="90170">
              <a:defRPr/>
            </a:pP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J. Delahousse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| Gustave Roussy</a:t>
            </a:r>
          </a:p>
          <a:p>
            <a:pPr marL="90170">
              <a:defRPr/>
            </a:pPr>
            <a:endParaRPr lang="fr-FR" sz="9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0170">
              <a:defRPr/>
            </a:pPr>
            <a:endParaRPr lang="fr-FR" sz="9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5D69679C-BAF7-0D79-DDE1-D99FA9801212}"/>
              </a:ext>
            </a:extLst>
          </p:cNvPr>
          <p:cNvSpPr txBox="1"/>
          <p:nvPr/>
        </p:nvSpPr>
        <p:spPr>
          <a:xfrm>
            <a:off x="8769258" y="4765242"/>
            <a:ext cx="28220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1200" b="1" spc="-1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“Médicaments et Philosophie”</a:t>
            </a:r>
            <a:endParaRPr lang="fr-FR" sz="20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FFCF78D0-576A-DC9A-5853-E66220280C14}"/>
              </a:ext>
            </a:extLst>
          </p:cNvPr>
          <p:cNvSpPr txBox="1"/>
          <p:nvPr/>
        </p:nvSpPr>
        <p:spPr>
          <a:xfrm>
            <a:off x="4868775" y="1094281"/>
            <a:ext cx="7596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n-US" sz="1400" b="1" spc="-75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FR" sz="1100" dirty="0">
              <a:solidFill>
                <a:schemeClr val="accent4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A50704B8-0C5F-CC21-7C79-BABEA8295541}"/>
              </a:ext>
            </a:extLst>
          </p:cNvPr>
          <p:cNvSpPr txBox="1"/>
          <p:nvPr/>
        </p:nvSpPr>
        <p:spPr>
          <a:xfrm>
            <a:off x="8245136" y="4322878"/>
            <a:ext cx="3943816" cy="4924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DE6C45"/>
                </a:solidFill>
                <a:effectLst/>
                <a:latin typeface="Verdana"/>
                <a:ea typeface="Arial" panose="020B0604020202020204" pitchFamily="34" charset="0"/>
              </a:rPr>
              <a:t>ONE STEP ASIDE 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N. Martin </a:t>
            </a:r>
            <a:r>
              <a:rPr lang="en-US" sz="900" b="1" dirty="0">
                <a:solidFill>
                  <a:schemeClr val="bg1"/>
                </a:solidFill>
                <a:latin typeface="Verdana"/>
                <a:ea typeface="Arial" panose="020B0604020202020204" pitchFamily="34" charset="0"/>
              </a:rPr>
              <a:t>| </a:t>
            </a:r>
            <a:r>
              <a:rPr lang="en-US" sz="900" dirty="0">
                <a:solidFill>
                  <a:schemeClr val="bg1"/>
                </a:solidFill>
                <a:latin typeface="Verdana"/>
                <a:ea typeface="Arial" panose="020B0604020202020204" pitchFamily="34" charset="0"/>
              </a:rPr>
              <a:t>F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ormer pharmacy intern and journalist at France Culture</a:t>
            </a:r>
            <a:r>
              <a:rPr lang="en-US" sz="1400" spc="-20" dirty="0">
                <a:solidFill>
                  <a:schemeClr val="bg1"/>
                </a:solidFill>
                <a:effectLst/>
                <a:latin typeface="Calibri"/>
                <a:ea typeface="Arial" panose="020B0604020202020204" pitchFamily="34" charset="0"/>
                <a:cs typeface="Arial"/>
              </a:rPr>
              <a:t> </a:t>
            </a:r>
            <a:endParaRPr lang="fr-FR" sz="900" dirty="0">
              <a:solidFill>
                <a:schemeClr val="bg1"/>
              </a:solidFill>
              <a:effectLst/>
              <a:latin typeface="Calibri"/>
              <a:ea typeface="Arial" panose="020B0604020202020204" pitchFamily="34" charset="0"/>
              <a:cs typeface="Arial"/>
            </a:endParaRP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37A13524-6074-5A97-6538-A40E0184DFC4}"/>
              </a:ext>
            </a:extLst>
          </p:cNvPr>
          <p:cNvSpPr txBox="1"/>
          <p:nvPr/>
        </p:nvSpPr>
        <p:spPr>
          <a:xfrm>
            <a:off x="4868775" y="4365343"/>
            <a:ext cx="220348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2225" indent="90170" algn="just">
              <a:spcBef>
                <a:spcPts val="285"/>
              </a:spcBef>
              <a:spcAft>
                <a:spcPts val="0"/>
              </a:spcAft>
            </a:pPr>
            <a:r>
              <a:rPr lang="en-US" sz="1200" b="1" spc="-10">
                <a:solidFill>
                  <a:srgbClr val="00B0F0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Dose individualization</a:t>
            </a:r>
            <a:endParaRPr lang="fr-FR" sz="200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6980D697-03B0-C625-172C-BCF33DF2CE8F}"/>
              </a:ext>
            </a:extLst>
          </p:cNvPr>
          <p:cNvSpPr txBox="1"/>
          <p:nvPr/>
        </p:nvSpPr>
        <p:spPr>
          <a:xfrm>
            <a:off x="4871821" y="4078449"/>
            <a:ext cx="7596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n-US" sz="1400" b="1" spc="-75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FR" sz="1100" dirty="0">
              <a:solidFill>
                <a:schemeClr val="accent4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ED79720C-BE20-E960-C3C8-897FDAA971BE}"/>
              </a:ext>
            </a:extLst>
          </p:cNvPr>
          <p:cNvSpPr txBox="1"/>
          <p:nvPr/>
        </p:nvSpPr>
        <p:spPr>
          <a:xfrm>
            <a:off x="4879765" y="4633962"/>
            <a:ext cx="3376730" cy="5078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D. Jan Moes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University of Leiden</a:t>
            </a:r>
            <a:r>
              <a:rPr lang="en-US" sz="900" dirty="0">
                <a:solidFill>
                  <a:schemeClr val="bg1"/>
                </a:solidFill>
                <a:latin typeface="Verdana"/>
                <a:ea typeface="Arial" panose="020B0604020202020204" pitchFamily="34" charset="0"/>
              </a:rPr>
              <a:t>  - 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F Foissac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Paris Cité University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 - F Lemaitre 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University of Rennes</a:t>
            </a:r>
            <a:endParaRPr lang="fr-FR" sz="3600" dirty="0">
              <a:solidFill>
                <a:schemeClr val="bg1"/>
              </a:solidFill>
              <a:effectLst/>
              <a:latin typeface="Verdana"/>
              <a:ea typeface="Arial" panose="020B0604020202020204" pitchFamily="34" charset="0"/>
            </a:endParaRP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CB266EA7-D310-9707-C7D2-88BE8A686295}"/>
              </a:ext>
            </a:extLst>
          </p:cNvPr>
          <p:cNvSpPr txBox="1"/>
          <p:nvPr/>
        </p:nvSpPr>
        <p:spPr>
          <a:xfrm>
            <a:off x="4801619" y="5056744"/>
            <a:ext cx="34848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22225">
              <a:spcBef>
                <a:spcPts val="285"/>
              </a:spcBef>
              <a:spcAft>
                <a:spcPts val="0"/>
              </a:spcAft>
            </a:pPr>
            <a:r>
              <a:rPr lang="en-US" sz="1200" b="1" spc="-10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Central nervous system and therapy</a:t>
            </a:r>
            <a:endParaRPr lang="fr-FR" sz="2000" dirty="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85F977D1-245F-5C9E-6DD8-23123265F04C}"/>
              </a:ext>
            </a:extLst>
          </p:cNvPr>
          <p:cNvSpPr txBox="1"/>
          <p:nvPr/>
        </p:nvSpPr>
        <p:spPr>
          <a:xfrm>
            <a:off x="6789064" y="5759112"/>
            <a:ext cx="18086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algn="ctr">
              <a:spcBef>
                <a:spcPts val="5"/>
              </a:spcBef>
              <a:spcAft>
                <a:spcPts val="0"/>
              </a:spcAft>
            </a:pPr>
            <a:r>
              <a:rPr lang="en-US" sz="1200" b="1" spc="-10" dirty="0">
                <a:solidFill>
                  <a:srgbClr val="F79346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Poster Awards</a:t>
            </a:r>
            <a:endParaRPr lang="fr-FR" sz="2000" b="1" dirty="0">
              <a:solidFill>
                <a:srgbClr val="F79346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90" name="Graphique 89" descr="Médaille avec un remplissage uni">
            <a:extLst>
              <a:ext uri="{FF2B5EF4-FFF2-40B4-BE49-F238E27FC236}">
                <a16:creationId xmlns:a16="http://schemas.microsoft.com/office/drawing/2014/main" id="{03AD343A-1FF2-EED4-867C-ED80A2C8A2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6882" y="5706952"/>
            <a:ext cx="348431" cy="348431"/>
          </a:xfrm>
          <a:prstGeom prst="rect">
            <a:avLst/>
          </a:prstGeom>
        </p:spPr>
      </p:pic>
      <p:pic>
        <p:nvPicPr>
          <p:cNvPr id="94" name="Graphique 93" descr="Danser avec un remplissage uni">
            <a:extLst>
              <a:ext uri="{FF2B5EF4-FFF2-40B4-BE49-F238E27FC236}">
                <a16:creationId xmlns:a16="http://schemas.microsoft.com/office/drawing/2014/main" id="{3A100027-FF3A-6BAC-14D7-54DA704BBA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322214" y="5107303"/>
            <a:ext cx="372711" cy="372711"/>
          </a:xfrm>
          <a:prstGeom prst="rect">
            <a:avLst/>
          </a:prstGeom>
        </p:spPr>
      </p:pic>
      <p:sp>
        <p:nvSpPr>
          <p:cNvPr id="95" name="ZoneTexte 94">
            <a:extLst>
              <a:ext uri="{FF2B5EF4-FFF2-40B4-BE49-F238E27FC236}">
                <a16:creationId xmlns:a16="http://schemas.microsoft.com/office/drawing/2014/main" id="{A6449CE2-15EF-F6B7-87EB-A0D70E56C8E7}"/>
              </a:ext>
            </a:extLst>
          </p:cNvPr>
          <p:cNvSpPr txBox="1"/>
          <p:nvPr/>
        </p:nvSpPr>
        <p:spPr>
          <a:xfrm>
            <a:off x="10645468" y="5138713"/>
            <a:ext cx="14648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algn="just">
              <a:spcBef>
                <a:spcPts val="5"/>
              </a:spcBef>
              <a:spcAft>
                <a:spcPts val="0"/>
              </a:spcAft>
            </a:pPr>
            <a:r>
              <a:rPr lang="en-US" sz="1200" b="1" spc="-10" dirty="0">
                <a:solidFill>
                  <a:srgbClr val="F79346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Gala diner</a:t>
            </a:r>
            <a:endParaRPr lang="fr-FR" sz="2000" b="1" dirty="0">
              <a:solidFill>
                <a:srgbClr val="F79346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BE05B00C-B250-EF2A-6CFE-F5625831FDD5}"/>
              </a:ext>
            </a:extLst>
          </p:cNvPr>
          <p:cNvSpPr txBox="1"/>
          <p:nvPr/>
        </p:nvSpPr>
        <p:spPr>
          <a:xfrm>
            <a:off x="6802715" y="3625433"/>
            <a:ext cx="13724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rgbClr val="F79346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Poster Session </a:t>
            </a:r>
            <a:br>
              <a:rPr kumimoji="0" lang="en-US" sz="1000" i="0" u="none" strike="noStrike" kern="1200" cap="none" spc="-10" normalizeH="0" baseline="0" noProof="0" dirty="0">
                <a:ln>
                  <a:noFill/>
                </a:ln>
                <a:solidFill>
                  <a:srgbClr val="F79346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</a:br>
            <a:r>
              <a:rPr kumimoji="0" lang="en-US" sz="1000" i="0" u="none" strike="noStrike" kern="1200" cap="none" spc="-10" normalizeH="0" baseline="0" noProof="0" dirty="0">
                <a:ln>
                  <a:noFill/>
                </a:ln>
                <a:solidFill>
                  <a:srgbClr val="F79346"/>
                </a:solidFill>
                <a:effectLst/>
                <a:uLnTx/>
                <a:uFillTx/>
                <a:latin typeface="Verdana" panose="020B0604030504040204" pitchFamily="34" charset="0"/>
                <a:ea typeface="Arial" panose="020B0604020202020204" pitchFamily="34" charset="0"/>
                <a:cs typeface="+mn-cs"/>
              </a:rPr>
              <a:t>&amp; Cocktail</a:t>
            </a:r>
            <a:endParaRPr lang="fr-FR" sz="2400" dirty="0">
              <a:solidFill>
                <a:srgbClr val="F79346"/>
              </a:solidFill>
            </a:endParaRPr>
          </a:p>
        </p:txBody>
      </p:sp>
      <p:pic>
        <p:nvPicPr>
          <p:cNvPr id="98" name="Graphique 97" descr="Noix de coco avec un remplissage uni">
            <a:extLst>
              <a:ext uri="{FF2B5EF4-FFF2-40B4-BE49-F238E27FC236}">
                <a16:creationId xmlns:a16="http://schemas.microsoft.com/office/drawing/2014/main" id="{B33A816E-A2C2-3CD4-6598-C32A7C2290E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632979" y="3688156"/>
            <a:ext cx="256389" cy="256389"/>
          </a:xfrm>
          <a:prstGeom prst="rect">
            <a:avLst/>
          </a:prstGeom>
        </p:spPr>
      </p:pic>
      <p:pic>
        <p:nvPicPr>
          <p:cNvPr id="100" name="Graphique 99" descr="Calendrier journalier contour">
            <a:extLst>
              <a:ext uri="{FF2B5EF4-FFF2-40B4-BE49-F238E27FC236}">
                <a16:creationId xmlns:a16="http://schemas.microsoft.com/office/drawing/2014/main" id="{DCC4A985-CC23-0251-A074-1EFCD8F1466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45732" y="3406320"/>
            <a:ext cx="282028" cy="282028"/>
          </a:xfrm>
          <a:prstGeom prst="rect">
            <a:avLst/>
          </a:prstGeom>
        </p:spPr>
      </p:pic>
      <p:sp>
        <p:nvSpPr>
          <p:cNvPr id="102" name="ZoneTexte 101">
            <a:extLst>
              <a:ext uri="{FF2B5EF4-FFF2-40B4-BE49-F238E27FC236}">
                <a16:creationId xmlns:a16="http://schemas.microsoft.com/office/drawing/2014/main" id="{EF48FF63-8C36-1FBD-7802-781BD7170D88}"/>
              </a:ext>
            </a:extLst>
          </p:cNvPr>
          <p:cNvSpPr txBox="1"/>
          <p:nvPr/>
        </p:nvSpPr>
        <p:spPr>
          <a:xfrm>
            <a:off x="904892" y="3808599"/>
            <a:ext cx="29889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600" spc="-25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1600" b="1" spc="-2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 Corum</a:t>
            </a:r>
            <a:r>
              <a:rPr lang="en-US" sz="1600" spc="-2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80 avenue Raspail </a:t>
            </a:r>
            <a:br>
              <a:rPr lang="en-US" sz="1600" spc="-2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1600" spc="-25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Gentilly, France</a:t>
            </a:r>
            <a:endParaRPr lang="fr-FR" sz="1600" dirty="0"/>
          </a:p>
        </p:txBody>
      </p:sp>
      <p:pic>
        <p:nvPicPr>
          <p:cNvPr id="104" name="Graphique 103" descr="Toque d'étudiant contour">
            <a:extLst>
              <a:ext uri="{FF2B5EF4-FFF2-40B4-BE49-F238E27FC236}">
                <a16:creationId xmlns:a16="http://schemas.microsoft.com/office/drawing/2014/main" id="{4C105634-D5DE-F9D5-5A72-1C97B793508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231555" y="3619764"/>
            <a:ext cx="335106" cy="335106"/>
          </a:xfrm>
          <a:prstGeom prst="rect">
            <a:avLst/>
          </a:prstGeom>
        </p:spPr>
      </p:pic>
      <p:sp>
        <p:nvSpPr>
          <p:cNvPr id="109" name="ZoneTexte 108">
            <a:extLst>
              <a:ext uri="{FF2B5EF4-FFF2-40B4-BE49-F238E27FC236}">
                <a16:creationId xmlns:a16="http://schemas.microsoft.com/office/drawing/2014/main" id="{9EB0C10C-6DDC-C63F-A823-B4BABD380071}"/>
              </a:ext>
            </a:extLst>
          </p:cNvPr>
          <p:cNvSpPr txBox="1"/>
          <p:nvPr/>
        </p:nvSpPr>
        <p:spPr>
          <a:xfrm>
            <a:off x="8292286" y="3700460"/>
            <a:ext cx="3879088" cy="6052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0170">
              <a:defRPr/>
            </a:pPr>
            <a:r>
              <a:rPr lang="en-US" sz="1200" b="1" spc="-10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Innovations in Drug Transporters</a:t>
            </a:r>
            <a:endParaRPr lang="fr-FR" sz="1200" dirty="0">
              <a:solidFill>
                <a:srgbClr val="00B0F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91440">
              <a:spcBef>
                <a:spcPts val="360"/>
              </a:spcBef>
              <a:spcAft>
                <a:spcPts val="0"/>
              </a:spcAft>
            </a:pP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S. Neuhoff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Certara – 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P. Tatrai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Solvo</a:t>
            </a:r>
            <a:br>
              <a:rPr lang="en-US" sz="900" b="1" dirty="0">
                <a:effectLst/>
                <a:latin typeface="Verdana"/>
                <a:ea typeface="Arial" panose="020B0604020202020204" pitchFamily="34" charset="0"/>
              </a:rPr>
            </a:b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D. Scotcher  | </a:t>
            </a:r>
            <a:r>
              <a:rPr lang="en-US" sz="900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</a:rPr>
              <a:t>University of Manchester</a:t>
            </a:r>
            <a:endParaRPr lang="fr-FR" sz="900" dirty="0">
              <a:solidFill>
                <a:schemeClr val="bg1"/>
              </a:solidFill>
              <a:effectLst/>
              <a:latin typeface="Verdana"/>
              <a:ea typeface="Arial" panose="020B0604020202020204" pitchFamily="34" charset="0"/>
            </a:endParaRP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EA20EF2F-6614-DEE5-2A74-4949335CF929}"/>
              </a:ext>
            </a:extLst>
          </p:cNvPr>
          <p:cNvSpPr txBox="1"/>
          <p:nvPr/>
        </p:nvSpPr>
        <p:spPr>
          <a:xfrm>
            <a:off x="360583" y="6029383"/>
            <a:ext cx="11769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>
                <a:solidFill>
                  <a:srgbClr val="0070C0"/>
                </a:solidFill>
              </a:rPr>
              <a:t>Detailed agenda</a:t>
            </a:r>
          </a:p>
        </p:txBody>
      </p:sp>
      <p:sp>
        <p:nvSpPr>
          <p:cNvPr id="115" name="Flèche : droite 114">
            <a:extLst>
              <a:ext uri="{FF2B5EF4-FFF2-40B4-BE49-F238E27FC236}">
                <a16:creationId xmlns:a16="http://schemas.microsoft.com/office/drawing/2014/main" id="{DA3653FC-899A-45B3-BE49-0C4C66AAF944}"/>
              </a:ext>
            </a:extLst>
          </p:cNvPr>
          <p:cNvSpPr/>
          <p:nvPr/>
        </p:nvSpPr>
        <p:spPr>
          <a:xfrm>
            <a:off x="1537508" y="6055383"/>
            <a:ext cx="148803" cy="209610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171A7DA-8C24-323C-014B-43463E11E2D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9653" y="645846"/>
            <a:ext cx="4553585" cy="2381582"/>
          </a:xfrm>
          <a:prstGeom prst="rect">
            <a:avLst/>
          </a:prstGeom>
        </p:spPr>
      </p:pic>
      <p:sp>
        <p:nvSpPr>
          <p:cNvPr id="2" name="ZoneTexte 79">
            <a:extLst>
              <a:ext uri="{FF2B5EF4-FFF2-40B4-BE49-F238E27FC236}">
                <a16:creationId xmlns:a16="http://schemas.microsoft.com/office/drawing/2014/main" id="{8B979DD3-C52A-8BC9-7AED-DD9631688FF7}"/>
              </a:ext>
            </a:extLst>
          </p:cNvPr>
          <p:cNvSpPr txBox="1"/>
          <p:nvPr/>
        </p:nvSpPr>
        <p:spPr>
          <a:xfrm>
            <a:off x="4852059" y="5283925"/>
            <a:ext cx="3112773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1440">
              <a:spcBef>
                <a:spcPts val="360"/>
              </a:spcBef>
            </a:pPr>
            <a:r>
              <a:rPr lang="en-US" sz="900" b="1" dirty="0">
                <a:solidFill>
                  <a:schemeClr val="bg1"/>
                </a:solidFill>
                <a:latin typeface="Verdana"/>
                <a:ea typeface="Arial" panose="020B0604020202020204" pitchFamily="34" charset="0"/>
                <a:cs typeface="Arial"/>
              </a:rPr>
              <a:t>N. Janssen</a:t>
            </a:r>
            <a:r>
              <a:rPr lang="en-US" sz="900" b="1" dirty="0">
                <a:solidFill>
                  <a:schemeClr val="bg1"/>
                </a:solidFill>
                <a:effectLst/>
                <a:latin typeface="Verdana"/>
                <a:ea typeface="Arial" panose="020B0604020202020204" pitchFamily="34" charset="0"/>
                <a:cs typeface="Arial"/>
              </a:rPr>
              <a:t> | </a:t>
            </a:r>
            <a:r>
              <a:rPr lang="en-US" sz="900" dirty="0">
                <a:solidFill>
                  <a:schemeClr val="bg1"/>
                </a:solidFill>
                <a:latin typeface="Verdana"/>
                <a:ea typeface="Arial" panose="020B0604020202020204" pitchFamily="34" charset="0"/>
                <a:cs typeface="Arial"/>
              </a:rPr>
              <a:t>Roche</a:t>
            </a:r>
            <a:r>
              <a:rPr lang="en-US" sz="900" b="1" dirty="0">
                <a:solidFill>
                  <a:schemeClr val="bg1"/>
                </a:solidFill>
                <a:latin typeface="Verdana"/>
                <a:ea typeface="Arial" panose="020B0604020202020204" pitchFamily="34" charset="0"/>
                <a:cs typeface="Arial"/>
              </a:rPr>
              <a:t>  - A. Lopez-Noriega | </a:t>
            </a:r>
            <a:r>
              <a:rPr lang="en-US" sz="900" dirty="0">
                <a:solidFill>
                  <a:schemeClr val="bg1"/>
                </a:solidFill>
                <a:latin typeface="Verdana"/>
                <a:ea typeface="Arial" panose="020B0604020202020204" pitchFamily="34" charset="0"/>
                <a:cs typeface="Arial"/>
              </a:rPr>
              <a:t>Medincell</a:t>
            </a:r>
            <a:r>
              <a:rPr lang="en-US" sz="900" b="1" dirty="0">
                <a:solidFill>
                  <a:schemeClr val="bg1"/>
                </a:solidFill>
                <a:latin typeface="Verdana"/>
                <a:ea typeface="Arial" panose="020B0604020202020204" pitchFamily="34" charset="0"/>
                <a:cs typeface="Arial"/>
              </a:rPr>
              <a:t>  </a:t>
            </a:r>
            <a:r>
              <a:rPr lang="en-US" sz="900" dirty="0">
                <a:solidFill>
                  <a:schemeClr val="bg1"/>
                </a:solidFill>
                <a:latin typeface="Verdana"/>
                <a:ea typeface="Arial" panose="020B0604020202020204" pitchFamily="34" charset="0"/>
                <a:cs typeface="Arial"/>
              </a:rPr>
              <a:t>Speaker to be confirmed</a:t>
            </a:r>
            <a:endParaRPr lang="en-US" sz="900" dirty="0">
              <a:solidFill>
                <a:schemeClr val="bg1"/>
              </a:solidFill>
              <a:effectLst/>
              <a:latin typeface="Verdana"/>
              <a:ea typeface="Arial" panose="020B0604020202020204" pitchFamily="34" charset="0"/>
              <a:cs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3DDC3B5-7979-5365-471C-010EF0266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4C3512F-AD1D-92EB-1DAE-A98381286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" name="Image 10">
            <a:hlinkClick r:id="rId18"/>
            <a:extLst>
              <a:ext uri="{FF2B5EF4-FFF2-40B4-BE49-F238E27FC236}">
                <a16:creationId xmlns:a16="http://schemas.microsoft.com/office/drawing/2014/main" id="{57EA1BE8-081D-F8F8-5CD0-B2744387D04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898091" y="5768434"/>
            <a:ext cx="789052" cy="78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044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8cef4-709d-4ba4-8b3a-f44bb007a0d5" xsi:nil="true"/>
    <lcf76f155ced4ddcb4097134ff3c332f xmlns="f4e03bcc-e770-4da9-98b0-cb4bcfacc99d">
      <Terms xmlns="http://schemas.microsoft.com/office/infopath/2007/PartnerControls"/>
    </lcf76f155ced4ddcb4097134ff3c332f>
    <_Flow_SignoffStatus xmlns="f4e03bcc-e770-4da9-98b0-cb4bcfacc99d" xsi:nil="true"/>
    <OKpourtouslesdoc_x003f_ xmlns="f4e03bcc-e770-4da9-98b0-cb4bcfacc99d">false</OKpourtouslesdoc_x003f_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44140DFBA9D94FBF13A651DBFA6868" ma:contentTypeVersion="15" ma:contentTypeDescription="Crée un document." ma:contentTypeScope="" ma:versionID="ef2fab4e9c07b0bb7bbdd446c17c1f8c">
  <xsd:schema xmlns:xsd="http://www.w3.org/2001/XMLSchema" xmlns:xs="http://www.w3.org/2001/XMLSchema" xmlns:p="http://schemas.microsoft.com/office/2006/metadata/properties" xmlns:ns2="f4e03bcc-e770-4da9-98b0-cb4bcfacc99d" xmlns:ns3="b608cef4-709d-4ba4-8b3a-f44bb007a0d5" targetNamespace="http://schemas.microsoft.com/office/2006/metadata/properties" ma:root="true" ma:fieldsID="69fdff8226ed797802b7d2bd6445ab70" ns2:_="" ns3:_="">
    <xsd:import namespace="f4e03bcc-e770-4da9-98b0-cb4bcfacc99d"/>
    <xsd:import namespace="b608cef4-709d-4ba4-8b3a-f44bb007a0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OKpourtouslesdoc_x003f_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e03bcc-e770-4da9-98b0-cb4bcfacc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b43d5531-34ae-4038-9e4e-4ff602c202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OKpourtouslesdoc_x003f_" ma:index="21" ma:displayName="OK pour tous les doc?" ma:default="0" ma:format="Dropdown" ma:internalName="OKpourtouslesdoc_x003f_">
      <xsd:simpleType>
        <xsd:restriction base="dms:Boolean"/>
      </xsd:simpleType>
    </xsd:element>
    <xsd:element name="_Flow_SignoffStatus" ma:index="22" nillable="true" ma:displayName="État de validation" ma:internalName="_x00c9_tat_x0020_de_x0020_valid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8cef4-709d-4ba4-8b3a-f44bb007a0d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9e57e1a8-51fc-47e1-9b9c-60554aeda443}" ma:internalName="TaxCatchAll" ma:showField="CatchAllData" ma:web="b608cef4-709d-4ba4-8b3a-f44bb007a0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275A99-062D-43CA-9C9B-47D424023605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608cef4-709d-4ba4-8b3a-f44bb007a0d5"/>
    <ds:schemaRef ds:uri="http://schemas.microsoft.com/office/2006/documentManagement/types"/>
    <ds:schemaRef ds:uri="http://purl.org/dc/terms/"/>
    <ds:schemaRef ds:uri="http://purl.org/dc/elements/1.1/"/>
    <ds:schemaRef ds:uri="f4e03bcc-e770-4da9-98b0-cb4bcfacc99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B5B82CF-25D4-447F-B3E7-89E2E986AA0D}">
  <ds:schemaRefs>
    <ds:schemaRef ds:uri="b608cef4-709d-4ba4-8b3a-f44bb007a0d5"/>
    <ds:schemaRef ds:uri="f4e03bcc-e770-4da9-98b0-cb4bcfacc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7111D5-D2C3-4ED6-A969-5BCC25E512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270</Words>
  <Application>Microsoft Office PowerPoint</Application>
  <PresentationFormat>Grand écran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Tahoma</vt:lpstr>
      <vt:lpstr>Verdana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Amara, Celine /FR</dc:creator>
  <cp:lastModifiedBy>Amara, Celine /FR</cp:lastModifiedBy>
  <cp:revision>23</cp:revision>
  <dcterms:created xsi:type="dcterms:W3CDTF">2025-05-12T08:38:50Z</dcterms:created>
  <dcterms:modified xsi:type="dcterms:W3CDTF">2025-05-23T16:56:25Z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9088468-0951-4aef-9cc3-0a346e475ddc_Enabled">
    <vt:lpwstr>true</vt:lpwstr>
  </property>
  <property fmtid="{D5CDD505-2E9C-101B-9397-08002B2CF9AE}" pid="3" name="MSIP_Label_d9088468-0951-4aef-9cc3-0a346e475ddc_SetDate">
    <vt:lpwstr>2025-05-12T10:07:46Z</vt:lpwstr>
  </property>
  <property fmtid="{D5CDD505-2E9C-101B-9397-08002B2CF9AE}" pid="4" name="MSIP_Label_d9088468-0951-4aef-9cc3-0a346e475ddc_Method">
    <vt:lpwstr>Privileged</vt:lpwstr>
  </property>
  <property fmtid="{D5CDD505-2E9C-101B-9397-08002B2CF9AE}" pid="5" name="MSIP_Label_d9088468-0951-4aef-9cc3-0a346e475ddc_Name">
    <vt:lpwstr>Public</vt:lpwstr>
  </property>
  <property fmtid="{D5CDD505-2E9C-101B-9397-08002B2CF9AE}" pid="6" name="MSIP_Label_d9088468-0951-4aef-9cc3-0a346e475ddc_SiteId">
    <vt:lpwstr>aca3c8d6-aa71-4e1a-a10e-03572fc58c0b</vt:lpwstr>
  </property>
  <property fmtid="{D5CDD505-2E9C-101B-9397-08002B2CF9AE}" pid="7" name="MSIP_Label_d9088468-0951-4aef-9cc3-0a346e475ddc_ActionId">
    <vt:lpwstr>c19a3086-cb4e-4f3e-8641-89575537dbdd</vt:lpwstr>
  </property>
  <property fmtid="{D5CDD505-2E9C-101B-9397-08002B2CF9AE}" pid="8" name="MSIP_Label_d9088468-0951-4aef-9cc3-0a346e475ddc_ContentBits">
    <vt:lpwstr>0</vt:lpwstr>
  </property>
  <property fmtid="{D5CDD505-2E9C-101B-9397-08002B2CF9AE}" pid="9" name="ContentTypeId">
    <vt:lpwstr>0x010100EE44140DFBA9D94FBF13A651DBFA6868</vt:lpwstr>
  </property>
  <property fmtid="{D5CDD505-2E9C-101B-9397-08002B2CF9AE}" pid="10" name="MediaServiceImageTags">
    <vt:lpwstr/>
  </property>
</Properties>
</file>